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5"/>
  </p:notesMasterIdLst>
  <p:handoutMasterIdLst>
    <p:handoutMasterId r:id="rId26"/>
  </p:handoutMasterIdLst>
  <p:sldIdLst>
    <p:sldId id="269" r:id="rId3"/>
    <p:sldId id="275" r:id="rId4"/>
    <p:sldId id="280" r:id="rId5"/>
    <p:sldId id="295" r:id="rId6"/>
    <p:sldId id="296" r:id="rId7"/>
    <p:sldId id="297" r:id="rId8"/>
    <p:sldId id="286" r:id="rId9"/>
    <p:sldId id="287" r:id="rId10"/>
    <p:sldId id="288" r:id="rId11"/>
    <p:sldId id="298" r:id="rId12"/>
    <p:sldId id="289" r:id="rId13"/>
    <p:sldId id="290" r:id="rId14"/>
    <p:sldId id="291" r:id="rId15"/>
    <p:sldId id="292" r:id="rId16"/>
    <p:sldId id="293" r:id="rId17"/>
    <p:sldId id="294" r:id="rId18"/>
    <p:sldId id="301" r:id="rId19"/>
    <p:sldId id="302" r:id="rId20"/>
    <p:sldId id="299" r:id="rId21"/>
    <p:sldId id="300" r:id="rId22"/>
    <p:sldId id="30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1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7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2021. 6. 6.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2021. 6. 6.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400" b="1" dirty="0">
                <a:latin typeface="HangeulNuri" panose="020B0303000000000000" pitchFamily="34" charset="-127"/>
                <a:ea typeface="HangeulNuri" panose="020B0303000000000000" pitchFamily="34" charset="-127"/>
              </a:rPr>
              <a:t>FF1 and CTR mode of</a:t>
            </a:r>
            <a:br>
              <a:rPr lang="en-US" altLang="ko-KR" sz="4400" b="1" dirty="0">
                <a:latin typeface="HangeulNuri" panose="020B0303000000000000" pitchFamily="34" charset="-127"/>
                <a:ea typeface="HangeulNuri" panose="020B0303000000000000" pitchFamily="34" charset="-127"/>
              </a:rPr>
            </a:br>
            <a:r>
              <a:rPr lang="en-US" altLang="ko-KR" sz="4400" b="1" dirty="0">
                <a:latin typeface="HangeulNuri" panose="020B0303000000000000" pitchFamily="34" charset="-127"/>
                <a:ea typeface="HangeulNuri" panose="020B0303000000000000" pitchFamily="34" charset="-127"/>
              </a:rPr>
              <a:t>AVX2-PIPO</a:t>
            </a:r>
            <a:endParaRPr lang="ko-KR" altLang="en-US" sz="4400" b="1" dirty="0">
              <a:latin typeface="HangeulNuri" panose="020B0303000000000000" pitchFamily="34" charset="-127"/>
              <a:ea typeface="HangeulNuri" panose="020B0303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 dirty="0"/>
              <a:t>/XaDw6lXSpNc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A97E0-293E-B443-B808-FD2C9A5C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AVX2-PIPO-</a:t>
            </a:r>
            <a:r>
              <a:rPr kumimoji="1" lang="en-US" altLang="ko-KR" dirty="0"/>
              <a:t>FF1</a:t>
            </a:r>
            <a:r>
              <a:rPr kumimoji="1" lang="ko-KR" altLang="en-US" dirty="0"/>
              <a:t> 구현 결과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F1FE15-B945-104B-99CD-E9D096B29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dirty="0"/>
              <a:t>평문</a:t>
            </a:r>
            <a:r>
              <a:rPr kumimoji="1" lang="ko-KR" altLang="en-US" sz="1800" dirty="0"/>
              <a:t> 길이가 유지되면서 암호화</a:t>
            </a: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8EC839-78C2-4E4A-B21F-01ECCD783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76"/>
          <a:stretch/>
        </p:blipFill>
        <p:spPr>
          <a:xfrm>
            <a:off x="247668" y="1647330"/>
            <a:ext cx="6646985" cy="21413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F8CBC1-193C-4241-85DE-16BDEBB2C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48" b="36568"/>
          <a:stretch/>
        </p:blipFill>
        <p:spPr>
          <a:xfrm>
            <a:off x="5545015" y="2238349"/>
            <a:ext cx="6646985" cy="2227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8471F7-2138-E24A-886E-4601DDE22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32"/>
          <a:stretch/>
        </p:blipFill>
        <p:spPr>
          <a:xfrm>
            <a:off x="247668" y="4283451"/>
            <a:ext cx="6646985" cy="25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4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</a:t>
            </a:r>
            <a:r>
              <a:rPr kumimoji="1" lang="en-US" altLang="ko-KR" dirty="0"/>
              <a:t>O-</a:t>
            </a:r>
            <a:r>
              <a:rPr kumimoji="1" lang="en-US" altLang="ko-Kore-KR" dirty="0"/>
              <a:t>FF1 </a:t>
            </a:r>
            <a:r>
              <a:rPr kumimoji="1" lang="ko-KR" altLang="en-US" dirty="0"/>
              <a:t>응용 및 성능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/>
              <a:t>데이터 베이스 암호화에 활용</a:t>
            </a:r>
            <a:br>
              <a:rPr kumimoji="1" lang="en-US" altLang="ko-KR" sz="1800" dirty="0"/>
            </a:b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</a:t>
            </a:r>
            <a:r>
              <a:rPr kumimoji="1" lang="en-US" altLang="ko-KR" sz="1800" dirty="0">
                <a:sym typeface="Wingdings" pitchFamily="2" charset="2"/>
              </a:rPr>
              <a:t>MySQL</a:t>
            </a:r>
            <a:r>
              <a:rPr kumimoji="1" lang="ko-KR" altLang="en-US" sz="1800" dirty="0">
                <a:sym typeface="Wingdings" pitchFamily="2" charset="2"/>
              </a:rPr>
              <a:t>이 제공하는 </a:t>
            </a:r>
            <a:r>
              <a:rPr kumimoji="1" lang="en-US" altLang="ko-KR" sz="1800" dirty="0">
                <a:sym typeface="Wingdings" pitchFamily="2" charset="2"/>
              </a:rPr>
              <a:t>AES-128, SHA2, DES</a:t>
            </a:r>
            <a:r>
              <a:rPr kumimoji="1" lang="ko-KR" altLang="en-US" sz="1800" dirty="0">
                <a:sym typeface="Wingdings" pitchFamily="2" charset="2"/>
              </a:rPr>
              <a:t> 함수 대신 구현한</a:t>
            </a:r>
            <a:r>
              <a:rPr kumimoji="1" lang="en-US" altLang="ko-KR" sz="1800" dirty="0">
                <a:sym typeface="Wingdings" pitchFamily="2" charset="2"/>
              </a:rPr>
              <a:t> AVX2-PIPO-FF1 </a:t>
            </a:r>
            <a:r>
              <a:rPr kumimoji="1" lang="ko-KR" altLang="en-US" sz="1800" dirty="0">
                <a:sym typeface="Wingdings" pitchFamily="2" charset="2"/>
              </a:rPr>
              <a:t>사용</a:t>
            </a:r>
            <a:endParaRPr kumimoji="1" lang="en-US" altLang="ko-KR" sz="1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dirty="0">
                <a:sym typeface="Wingdings" pitchFamily="2" charset="2"/>
              </a:rPr>
              <a:t>MySQL Query</a:t>
            </a:r>
            <a:r>
              <a:rPr kumimoji="1" lang="ko-KR" altLang="en-US" sz="1800" dirty="0">
                <a:sym typeface="Wingdings" pitchFamily="2" charset="2"/>
              </a:rPr>
              <a:t> 사용해서 </a:t>
            </a:r>
            <a:r>
              <a:rPr kumimoji="1" lang="en-US" altLang="ko-KR" sz="1800" dirty="0">
                <a:sym typeface="Wingdings" pitchFamily="2" charset="2"/>
              </a:rPr>
              <a:t>AVX2-PIPO-FF1 </a:t>
            </a:r>
            <a:r>
              <a:rPr kumimoji="1" lang="ko-KR" altLang="en-US" sz="1800" dirty="0">
                <a:sym typeface="Wingdings" pitchFamily="2" charset="2"/>
              </a:rPr>
              <a:t>소스코드 내에서 작성 가능</a:t>
            </a:r>
            <a:endParaRPr kumimoji="1" lang="en-US" altLang="ko-KR" sz="1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/>
          </a:p>
          <a:p>
            <a:pPr>
              <a:lnSpc>
                <a:spcPct val="150000"/>
              </a:lnSpc>
            </a:pPr>
            <a:endParaRPr kumimoji="1" lang="ko-Kore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CD027-F8CB-2B4E-B009-3894180E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3" y="2856937"/>
            <a:ext cx="4584700" cy="2070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C90DCC-60D2-E649-A557-70B23B57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03" y="2750548"/>
            <a:ext cx="5795628" cy="2851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33FCA8-B971-6747-A8AA-C2CB9D818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94" y="5673502"/>
            <a:ext cx="10537637" cy="1125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86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</a:t>
            </a:r>
            <a:r>
              <a:rPr kumimoji="1" lang="en-US" altLang="ko-KR" dirty="0"/>
              <a:t>O-</a:t>
            </a:r>
            <a:r>
              <a:rPr kumimoji="1" lang="en-US" altLang="ko-Kore-KR" dirty="0"/>
              <a:t>FF1 </a:t>
            </a:r>
            <a:r>
              <a:rPr kumimoji="1" lang="ko-KR" altLang="en-US" dirty="0"/>
              <a:t>응용 및 성능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ore-KR" sz="1800" dirty="0"/>
              <a:t>MySQL </a:t>
            </a:r>
            <a:r>
              <a:rPr lang="ko-KR" altLang="en-US" sz="1800" dirty="0"/>
              <a:t>환경 문제로 인해 </a:t>
            </a:r>
            <a:r>
              <a:rPr lang="en-US" altLang="ko-KR" sz="1800" dirty="0"/>
              <a:t>2</a:t>
            </a:r>
            <a:r>
              <a:rPr lang="en" altLang="ko-Kore-KR" sz="1800" dirty="0"/>
              <a:t>GB RAM Ubuntu 16.04 LTS </a:t>
            </a:r>
            <a:r>
              <a:rPr lang="ko-KR" altLang="en-US" sz="1800" dirty="0" err="1"/>
              <a:t>가상머신</a:t>
            </a:r>
            <a:r>
              <a:rPr lang="ko-KR" altLang="en-US" sz="1800" dirty="0"/>
              <a:t> 상에서 수행</a:t>
            </a:r>
          </a:p>
          <a:p>
            <a:pPr>
              <a:lnSpc>
                <a:spcPct val="150000"/>
              </a:lnSpc>
            </a:pPr>
            <a:endParaRPr kumimoji="1" lang="ko-Kore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7E11D-E459-EE46-A1A1-78399D4C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3" y="2928395"/>
            <a:ext cx="9908514" cy="27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</a:t>
            </a:r>
            <a:r>
              <a:rPr kumimoji="1" lang="en-US" altLang="ko-KR" dirty="0"/>
              <a:t>O-</a:t>
            </a:r>
            <a:r>
              <a:rPr kumimoji="1" lang="en-US" altLang="ko-Kore-KR" dirty="0"/>
              <a:t>FF1 </a:t>
            </a:r>
            <a:r>
              <a:rPr kumimoji="1" lang="ko-KR" altLang="en-US" dirty="0"/>
              <a:t>응용 및 성능 비교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/>
              <a:t>사용한 암호알고리즘별로 데이터베이스 및 테이블 생성 후 메모리 사용량 비교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r>
              <a:rPr kumimoji="1" lang="ko-KR" altLang="en-US" sz="1800" dirty="0"/>
              <a:t>짧은 길이의 </a:t>
            </a:r>
            <a:r>
              <a:rPr kumimoji="1" lang="ko-KR" altLang="en-US" sz="1800" dirty="0" err="1"/>
              <a:t>평문</a:t>
            </a:r>
            <a:r>
              <a:rPr kumimoji="1" lang="ko-KR" altLang="en-US" sz="1800" dirty="0"/>
              <a:t> </a:t>
            </a:r>
            <a:r>
              <a:rPr kumimoji="1" lang="en-US" altLang="ko-KR" sz="1400" dirty="0"/>
              <a:t>(A1234)</a:t>
            </a:r>
            <a:r>
              <a:rPr kumimoji="1" lang="en-US" altLang="ko-KR" sz="1100" dirty="0"/>
              <a:t>, </a:t>
            </a:r>
            <a:r>
              <a:rPr kumimoji="1" lang="ko-KR" altLang="en-US" sz="1800" dirty="0"/>
              <a:t>긴 </a:t>
            </a:r>
            <a:r>
              <a:rPr kumimoji="1" lang="ko-KR" altLang="en-US" sz="1800" dirty="0" err="1"/>
              <a:t>평문</a:t>
            </a:r>
            <a:r>
              <a:rPr kumimoji="1" lang="ko-KR" altLang="en-US" sz="1800" dirty="0"/>
              <a:t> </a:t>
            </a:r>
            <a:r>
              <a:rPr kumimoji="1" lang="en-US" altLang="ko-KR" sz="1400" dirty="0"/>
              <a:t>(012345678901234567890123456789012345678901234567890123456789ABCDEFGH)</a:t>
            </a:r>
            <a:r>
              <a:rPr kumimoji="1" lang="ko-KR" altLang="en-US" sz="1800" dirty="0"/>
              <a:t>을 </a:t>
            </a:r>
            <a:br>
              <a:rPr kumimoji="1" lang="en-US" altLang="ko-KR" sz="1800" dirty="0"/>
            </a:br>
            <a:r>
              <a:rPr kumimoji="1" lang="ko-KR" altLang="en-US" sz="1800" dirty="0"/>
              <a:t>각각 </a:t>
            </a:r>
            <a:r>
              <a:rPr kumimoji="1" lang="en-US" altLang="ko-KR" sz="1800" dirty="0"/>
              <a:t>10</a:t>
            </a:r>
            <a:r>
              <a:rPr kumimoji="1" lang="ko-KR" altLang="en-US" sz="1800" dirty="0" err="1"/>
              <a:t>만번씩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3</a:t>
            </a:r>
            <a:r>
              <a:rPr kumimoji="1" lang="ko-KR" altLang="en-US" sz="1800" dirty="0"/>
              <a:t>번 저장한 후의 메모리 사용량 </a:t>
            </a:r>
            <a:br>
              <a:rPr kumimoji="1" lang="en-US" altLang="ko-KR" sz="1800" dirty="0"/>
            </a:br>
            <a:r>
              <a:rPr kumimoji="1" lang="en-US" altLang="ko-KR" sz="1800" dirty="0"/>
              <a:t>(</a:t>
            </a:r>
            <a:r>
              <a:rPr kumimoji="1" lang="ko-KR" altLang="en-US" sz="1800" dirty="0"/>
              <a:t>각 </a:t>
            </a:r>
            <a:r>
              <a:rPr kumimoji="1" lang="en-US" altLang="ko-KR" sz="1800" dirty="0"/>
              <a:t>DB</a:t>
            </a:r>
            <a:r>
              <a:rPr kumimoji="1" lang="ko-KR" altLang="en-US" sz="1800" dirty="0"/>
              <a:t>당 총 </a:t>
            </a:r>
            <a:r>
              <a:rPr kumimoji="1" lang="en-US" altLang="ko-KR" sz="1800" dirty="0"/>
              <a:t>60</a:t>
            </a:r>
            <a:r>
              <a:rPr kumimoji="1" lang="ko-KR" altLang="en-US" sz="1800" dirty="0"/>
              <a:t>만 개의 데이터</a:t>
            </a:r>
            <a:r>
              <a:rPr kumimoji="1"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800" dirty="0"/>
              <a:t>SHA2 &gt; AES &gt; AVX2-PIPO-FF1 </a:t>
            </a:r>
            <a:r>
              <a:rPr kumimoji="1" lang="ko-KR" altLang="en-US" sz="1800" dirty="0"/>
              <a:t>순으로 많은 메모리 공간 사용</a:t>
            </a:r>
            <a:br>
              <a:rPr kumimoji="1" lang="en-US" altLang="ko-KR" sz="1800" dirty="0"/>
            </a:b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</a:t>
            </a:r>
            <a:r>
              <a:rPr kumimoji="1" lang="en-US" altLang="ko-KR" sz="1800" dirty="0"/>
              <a:t>SHA2 (256-bit), AES (128-bit), AVX2-PIPO-FF1 (</a:t>
            </a:r>
            <a:r>
              <a:rPr kumimoji="1" lang="ko-KR" altLang="en-US" sz="1800" dirty="0" err="1"/>
              <a:t>평문과</a:t>
            </a:r>
            <a:r>
              <a:rPr kumimoji="1" lang="ko-KR" altLang="en-US" sz="1800" dirty="0"/>
              <a:t> 동일</a:t>
            </a:r>
            <a:r>
              <a:rPr kumimoji="1" lang="en-US" altLang="ko-KR" sz="1800" dirty="0"/>
              <a:t>)</a:t>
            </a:r>
            <a:br>
              <a:rPr kumimoji="1" lang="en-US" altLang="ko-KR" sz="1800" dirty="0"/>
            </a:br>
            <a:r>
              <a:rPr kumimoji="1" lang="ko-KR" altLang="en-US" sz="1800" dirty="0"/>
              <a:t>     </a:t>
            </a:r>
            <a:r>
              <a:rPr kumimoji="1" lang="en-US" altLang="ko-KR" sz="1800" dirty="0"/>
              <a:t>FF1</a:t>
            </a:r>
            <a:r>
              <a:rPr kumimoji="1" lang="ko-KR" altLang="en-US" sz="1800" dirty="0"/>
              <a:t>의 특성상 </a:t>
            </a:r>
            <a:r>
              <a:rPr kumimoji="1" lang="ko-KR" altLang="en-US" sz="1800" dirty="0" err="1"/>
              <a:t>평문과</a:t>
            </a:r>
            <a:r>
              <a:rPr kumimoji="1" lang="ko-KR" altLang="en-US" sz="1800" dirty="0"/>
              <a:t> 암호문의 길이가 동일하여 패딩 필요 </a:t>
            </a:r>
            <a:r>
              <a:rPr kumimoji="1" lang="en-US" altLang="ko-KR" sz="1800" dirty="0"/>
              <a:t>x</a:t>
            </a:r>
            <a:br>
              <a:rPr kumimoji="1" lang="en-US" altLang="ko-KR" sz="1800" dirty="0"/>
            </a:br>
            <a:r>
              <a:rPr kumimoji="1" lang="en-US" altLang="ko-KR" sz="1800" dirty="0"/>
              <a:t>	</a:t>
            </a: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메모리 공간 낭비 </a:t>
            </a:r>
            <a:r>
              <a:rPr kumimoji="1" lang="en-US" altLang="ko-KR" sz="1800" dirty="0">
                <a:sym typeface="Wingdings" pitchFamily="2" charset="2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형태도 유지 </a:t>
            </a:r>
            <a:r>
              <a:rPr lang="en-US" altLang="ko-KR" sz="1700" dirty="0"/>
              <a:t>:</a:t>
            </a:r>
            <a:r>
              <a:rPr lang="ko-KR" altLang="en-US" sz="1700" dirty="0"/>
              <a:t> 추가적인 데이터베이스 스키마 변경이 필요하지 않음</a:t>
            </a:r>
            <a:br>
              <a:rPr lang="en-US" altLang="ko-KR" sz="1700" dirty="0"/>
            </a:br>
            <a:r>
              <a:rPr lang="ko-KR" altLang="en-US" sz="1700" dirty="0"/>
              <a:t>따라서 데이터베이스 관리 비용 증가 및 시스템 수정이 거의 발생 </a:t>
            </a:r>
            <a:r>
              <a:rPr lang="en-US" altLang="ko-KR" sz="1700" dirty="0"/>
              <a:t>x</a:t>
            </a:r>
            <a:br>
              <a:rPr kumimoji="1" lang="en-US" altLang="ko-KR" sz="1700" dirty="0"/>
            </a:br>
            <a:endParaRPr kumimoji="1" lang="ko-Kore-KR" altLang="en-US" sz="1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7F4678-A4B5-C647-8D81-41F6DE941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3210" r="4468"/>
          <a:stretch/>
        </p:blipFill>
        <p:spPr>
          <a:xfrm>
            <a:off x="7566895" y="2854486"/>
            <a:ext cx="4213185" cy="33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</a:t>
            </a:r>
            <a:r>
              <a:rPr kumimoji="1" lang="en-US" altLang="ko-KR" dirty="0"/>
              <a:t>O-</a:t>
            </a:r>
            <a:r>
              <a:rPr kumimoji="1" lang="en-US" altLang="ko-Kore-KR" dirty="0"/>
              <a:t>FF1 </a:t>
            </a:r>
            <a:r>
              <a:rPr kumimoji="1" lang="ko-KR" altLang="en-US" dirty="0"/>
              <a:t>응용 및 성능 비교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4E458-FC40-E842-9E0F-3D8D9F704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" t="1410" r="1878" b="1410"/>
          <a:stretch/>
        </p:blipFill>
        <p:spPr>
          <a:xfrm>
            <a:off x="1425615" y="207746"/>
            <a:ext cx="9340770" cy="64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BFC0703-11B4-9E4B-BE51-E8214118CE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847115"/>
                  </p:ext>
                </p:extLst>
              </p:nvPr>
            </p:nvGraphicFramePr>
            <p:xfrm>
              <a:off x="2031999" y="2371919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Nonce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Counter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Nonce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Counter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BFC0703-11B4-9E4B-BE51-E8214118CE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847115"/>
                  </p:ext>
                </p:extLst>
              </p:nvPr>
            </p:nvGraphicFramePr>
            <p:xfrm>
              <a:off x="2031999" y="2371919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Nonce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Counter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128" r="-10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Nonce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Counter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3">
                <a:extLst>
                  <a:ext uri="{FF2B5EF4-FFF2-40B4-BE49-F238E27FC236}">
                    <a16:creationId xmlns:a16="http://schemas.microsoft.com/office/drawing/2014/main" id="{08BD4D23-96AF-4040-B71A-A78BBF13B9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3265140"/>
                  </p:ext>
                </p:extLst>
              </p:nvPr>
            </p:nvGraphicFramePr>
            <p:xfrm>
              <a:off x="2031999" y="3365146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2709334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3">
                <a:extLst>
                  <a:ext uri="{FF2B5EF4-FFF2-40B4-BE49-F238E27FC236}">
                    <a16:creationId xmlns:a16="http://schemas.microsoft.com/office/drawing/2014/main" id="{08BD4D23-96AF-4040-B71A-A78BBF13B9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3265140"/>
                  </p:ext>
                </p:extLst>
              </p:nvPr>
            </p:nvGraphicFramePr>
            <p:xfrm>
              <a:off x="2031999" y="3365146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2709334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564" r="-10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F1E8EAC-532A-7B45-A513-A392793BAD8C}"/>
              </a:ext>
            </a:extLst>
          </p:cNvPr>
          <p:cNvCxnSpPr/>
          <p:nvPr/>
        </p:nvCxnSpPr>
        <p:spPr>
          <a:xfrm>
            <a:off x="3384331" y="2850432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C6EB87A-A1A4-784F-9605-490865C8BD49}"/>
              </a:ext>
            </a:extLst>
          </p:cNvPr>
          <p:cNvCxnSpPr/>
          <p:nvPr/>
        </p:nvCxnSpPr>
        <p:spPr>
          <a:xfrm>
            <a:off x="3379076" y="3843659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E112EC-D417-C74D-9278-AF104A41A30E}"/>
              </a:ext>
            </a:extLst>
          </p:cNvPr>
          <p:cNvCxnSpPr/>
          <p:nvPr/>
        </p:nvCxnSpPr>
        <p:spPr>
          <a:xfrm>
            <a:off x="8797159" y="2850432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179046-E9D8-2148-8F4A-D34A7CB80B5D}"/>
              </a:ext>
            </a:extLst>
          </p:cNvPr>
          <p:cNvCxnSpPr/>
          <p:nvPr/>
        </p:nvCxnSpPr>
        <p:spPr>
          <a:xfrm>
            <a:off x="8797159" y="3843659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242C5-8DE3-1B4B-91BF-497445D0FF4A}"/>
                  </a:ext>
                </a:extLst>
              </p:cNvPr>
              <p:cNvSpPr txBox="1"/>
              <p:nvPr/>
            </p:nvSpPr>
            <p:spPr>
              <a:xfrm>
                <a:off x="3210760" y="4269622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242C5-8DE3-1B4B-91BF-497445D0F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760" y="4269622"/>
                <a:ext cx="336631" cy="369332"/>
              </a:xfrm>
              <a:prstGeom prst="rect">
                <a:avLst/>
              </a:prstGeom>
              <a:blipFill>
                <a:blip r:embed="rId4"/>
                <a:stretch>
                  <a:fillRect l="-21429" r="-21429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20E1E-265D-964E-B050-A61BDC625B92}"/>
                  </a:ext>
                </a:extLst>
              </p:cNvPr>
              <p:cNvSpPr txBox="1"/>
              <p:nvPr/>
            </p:nvSpPr>
            <p:spPr>
              <a:xfrm>
                <a:off x="8628843" y="4274581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20E1E-265D-964E-B050-A61BDC625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43" y="4274581"/>
                <a:ext cx="336631" cy="369332"/>
              </a:xfrm>
              <a:prstGeom prst="rect">
                <a:avLst/>
              </a:prstGeom>
              <a:blipFill>
                <a:blip r:embed="rId5"/>
                <a:stretch>
                  <a:fillRect l="-25000" r="-21429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17A7C50-7498-344A-A92B-0A7F8C3512B6}"/>
              </a:ext>
            </a:extLst>
          </p:cNvPr>
          <p:cNvCxnSpPr>
            <a:cxnSpLocks/>
          </p:cNvCxnSpPr>
          <p:nvPr/>
        </p:nvCxnSpPr>
        <p:spPr>
          <a:xfrm>
            <a:off x="2774731" y="4454288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CDB891-864B-E240-BB9F-6EEADE6C7B47}"/>
              </a:ext>
            </a:extLst>
          </p:cNvPr>
          <p:cNvCxnSpPr>
            <a:cxnSpLocks/>
          </p:cNvCxnSpPr>
          <p:nvPr/>
        </p:nvCxnSpPr>
        <p:spPr>
          <a:xfrm>
            <a:off x="8192815" y="4465826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2BA8E-455E-B349-A978-6FBDE7272F05}"/>
                  </a:ext>
                </a:extLst>
              </p:cNvPr>
              <p:cNvSpPr txBox="1"/>
              <p:nvPr/>
            </p:nvSpPr>
            <p:spPr>
              <a:xfrm>
                <a:off x="1411890" y="4281160"/>
                <a:ext cx="1362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Georgia" panose="02040502050405020303" pitchFamily="18" charset="0"/>
                  </a:rPr>
                  <a:t>Plaintext</a:t>
                </a:r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2BA8E-455E-B349-A978-6FBDE727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890" y="4281160"/>
                <a:ext cx="1362842" cy="369332"/>
              </a:xfrm>
              <a:prstGeom prst="rect">
                <a:avLst/>
              </a:prstGeom>
              <a:blipFill>
                <a:blip r:embed="rId6"/>
                <a:stretch>
                  <a:fillRect l="-926" t="-3226" b="-193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53B557-5DE8-C842-9DC5-D99DC4B7A72A}"/>
                  </a:ext>
                </a:extLst>
              </p:cNvPr>
              <p:cNvSpPr txBox="1"/>
              <p:nvPr/>
            </p:nvSpPr>
            <p:spPr>
              <a:xfrm>
                <a:off x="6829974" y="4261739"/>
                <a:ext cx="1431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Georgia" panose="02040502050405020303" pitchFamily="18" charset="0"/>
                  </a:rPr>
                  <a:t>Plaintext</a:t>
                </a:r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53B557-5DE8-C842-9DC5-D99DC4B7A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74" y="4261739"/>
                <a:ext cx="1431234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3">
                <a:extLst>
                  <a:ext uri="{FF2B5EF4-FFF2-40B4-BE49-F238E27FC236}">
                    <a16:creationId xmlns:a16="http://schemas.microsoft.com/office/drawing/2014/main" id="{F8B55A85-365D-AE4A-8B50-6B9CDD0695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14256"/>
                  </p:ext>
                </p:extLst>
              </p:nvPr>
            </p:nvGraphicFramePr>
            <p:xfrm>
              <a:off x="2031999" y="5064917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2709334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</a:t>
                          </a:r>
                          <a:r>
                            <a:rPr lang="en-US" altLang="ko-Kore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</a:t>
                          </a:r>
                          <a:r>
                            <a:rPr lang="en-US" altLang="ko-Kore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3">
                <a:extLst>
                  <a:ext uri="{FF2B5EF4-FFF2-40B4-BE49-F238E27FC236}">
                    <a16:creationId xmlns:a16="http://schemas.microsoft.com/office/drawing/2014/main" id="{F8B55A85-365D-AE4A-8B50-6B9CDD0695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14256"/>
                  </p:ext>
                </p:extLst>
              </p:nvPr>
            </p:nvGraphicFramePr>
            <p:xfrm>
              <a:off x="2031999" y="5064917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2709334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2709334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t="-5128" r="-20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5128" r="-10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200000" t="-5128" r="-467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F30854D-044C-2F45-9F38-FBA4A6A251F3}"/>
              </a:ext>
            </a:extLst>
          </p:cNvPr>
          <p:cNvCxnSpPr/>
          <p:nvPr/>
        </p:nvCxnSpPr>
        <p:spPr>
          <a:xfrm>
            <a:off x="3379075" y="4540117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F1EBF3-E7F5-1C43-8ABE-FC208E0832AD}"/>
              </a:ext>
            </a:extLst>
          </p:cNvPr>
          <p:cNvCxnSpPr/>
          <p:nvPr/>
        </p:nvCxnSpPr>
        <p:spPr>
          <a:xfrm>
            <a:off x="8797158" y="4550203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52947-0EC4-B849-AB85-AF12FA1CC6F2}"/>
              </a:ext>
            </a:extLst>
          </p:cNvPr>
          <p:cNvSpPr txBox="1"/>
          <p:nvPr/>
        </p:nvSpPr>
        <p:spPr>
          <a:xfrm>
            <a:off x="897683" y="3406223"/>
            <a:ext cx="74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Georgia" panose="02040502050405020303" pitchFamily="18" charset="0"/>
              </a:rPr>
              <a:t>Ke</a:t>
            </a:r>
            <a:r>
              <a:rPr kumimoji="1" lang="en-US" altLang="ko-KR" dirty="0">
                <a:latin typeface="Georgia" panose="02040502050405020303" pitchFamily="18" charset="0"/>
              </a:rPr>
              <a:t>y</a:t>
            </a:r>
            <a:endParaRPr kumimoji="1" lang="ko-Kore-KR" altLang="en-US" dirty="0">
              <a:latin typeface="Georgia" panose="02040502050405020303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0CB411-CEEF-584C-86DC-4A2B8303F506}"/>
              </a:ext>
            </a:extLst>
          </p:cNvPr>
          <p:cNvCxnSpPr>
            <a:cxnSpLocks/>
          </p:cNvCxnSpPr>
          <p:nvPr/>
        </p:nvCxnSpPr>
        <p:spPr>
          <a:xfrm>
            <a:off x="1513489" y="3604402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383AAA-0BE6-6049-B815-5ABB6DC8443E}"/>
              </a:ext>
            </a:extLst>
          </p:cNvPr>
          <p:cNvSpPr txBox="1"/>
          <p:nvPr/>
        </p:nvSpPr>
        <p:spPr>
          <a:xfrm>
            <a:off x="4684650" y="1560564"/>
            <a:ext cx="283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 err="1"/>
              <a:t>Blockcipher</a:t>
            </a:r>
            <a:r>
              <a:rPr kumimoji="1" lang="en-US" altLang="ko-Kore-KR" b="1" dirty="0"/>
              <a:t> - CTR mode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888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BA4DEAD-96E2-DE48-9F2F-8DD63FD09C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246683"/>
                  </p:ext>
                </p:extLst>
              </p:nvPr>
            </p:nvGraphicFramePr>
            <p:xfrm>
              <a:off x="2610732" y="2272375"/>
              <a:ext cx="8128001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12616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1906867366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2546601893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4117837448"/>
                        </a:ext>
                      </a:extLst>
                    </a:gridCol>
                    <a:gridCol w="1520614">
                      <a:extLst>
                        <a:ext uri="{9D8B030D-6E8A-4147-A177-3AD203B41FA5}">
                          <a16:colId xmlns:a16="http://schemas.microsoft.com/office/drawing/2014/main" val="831093829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315311">
                      <a:extLst>
                        <a:ext uri="{9D8B030D-6E8A-4147-A177-3AD203B41FA5}">
                          <a16:colId xmlns:a16="http://schemas.microsoft.com/office/drawing/2014/main" val="84752903"/>
                        </a:ext>
                      </a:extLst>
                    </a:gridCol>
                    <a:gridCol w="410954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6331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29093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BA4DEAD-96E2-DE48-9F2F-8DD63FD09C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246683"/>
                  </p:ext>
                </p:extLst>
              </p:nvPr>
            </p:nvGraphicFramePr>
            <p:xfrm>
              <a:off x="2610732" y="2272375"/>
              <a:ext cx="8128001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12616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1906867366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2546601893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4117837448"/>
                        </a:ext>
                      </a:extLst>
                    </a:gridCol>
                    <a:gridCol w="1520614">
                      <a:extLst>
                        <a:ext uri="{9D8B030D-6E8A-4147-A177-3AD203B41FA5}">
                          <a16:colId xmlns:a16="http://schemas.microsoft.com/office/drawing/2014/main" val="831093829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315311">
                      <a:extLst>
                        <a:ext uri="{9D8B030D-6E8A-4147-A177-3AD203B41FA5}">
                          <a16:colId xmlns:a16="http://schemas.microsoft.com/office/drawing/2014/main" val="84752903"/>
                        </a:ext>
                      </a:extLst>
                    </a:gridCol>
                    <a:gridCol w="410954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6331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29093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3333" t="-5128" r="-3525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2462" t="-5128" r="-1538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3">
                <a:extLst>
                  <a:ext uri="{FF2B5EF4-FFF2-40B4-BE49-F238E27FC236}">
                    <a16:creationId xmlns:a16="http://schemas.microsoft.com/office/drawing/2014/main" id="{CDBE8D6B-BEFB-B740-B382-63A23D83F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863920"/>
                  </p:ext>
                </p:extLst>
              </p:nvPr>
            </p:nvGraphicFramePr>
            <p:xfrm>
              <a:off x="2610732" y="3265602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 (AVX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-PIPO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)</a:t>
                          </a:r>
                        </a:p>
                      </a:txBody>
                      <a:tcPr>
                        <a:solidFill>
                          <a:srgbClr val="F4CE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 (AVX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-PIPO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)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F4CE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3">
                <a:extLst>
                  <a:ext uri="{FF2B5EF4-FFF2-40B4-BE49-F238E27FC236}">
                    <a16:creationId xmlns:a16="http://schemas.microsoft.com/office/drawing/2014/main" id="{CDBE8D6B-BEFB-B740-B382-63A23D83F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863920"/>
                  </p:ext>
                </p:extLst>
              </p:nvPr>
            </p:nvGraphicFramePr>
            <p:xfrm>
              <a:off x="2610732" y="3265602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75" t="-7895" r="-140449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50467" t="-7895" r="-250467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40449" t="-7895" r="-375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C502FF-DABA-D74E-AA39-34B7977434F1}"/>
              </a:ext>
            </a:extLst>
          </p:cNvPr>
          <p:cNvCxnSpPr/>
          <p:nvPr/>
        </p:nvCxnSpPr>
        <p:spPr>
          <a:xfrm>
            <a:off x="4299395" y="2750888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5F05571-044D-A14B-BCBA-E1D69304408A}"/>
              </a:ext>
            </a:extLst>
          </p:cNvPr>
          <p:cNvCxnSpPr/>
          <p:nvPr/>
        </p:nvCxnSpPr>
        <p:spPr>
          <a:xfrm>
            <a:off x="4293915" y="3744115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AEFFC1-C9A8-9140-9402-3E94DD42D804}"/>
              </a:ext>
            </a:extLst>
          </p:cNvPr>
          <p:cNvCxnSpPr/>
          <p:nvPr/>
        </p:nvCxnSpPr>
        <p:spPr>
          <a:xfrm>
            <a:off x="9375892" y="2750888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F9624F-B645-3C4F-A225-586757CB8ED5}"/>
              </a:ext>
            </a:extLst>
          </p:cNvPr>
          <p:cNvCxnSpPr/>
          <p:nvPr/>
        </p:nvCxnSpPr>
        <p:spPr>
          <a:xfrm>
            <a:off x="9375892" y="3744115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7C0E6A-595F-304F-8285-1026D6CE2713}"/>
                  </a:ext>
                </a:extLst>
              </p:cNvPr>
              <p:cNvSpPr txBox="1"/>
              <p:nvPr/>
            </p:nvSpPr>
            <p:spPr>
              <a:xfrm>
                <a:off x="4125599" y="4170078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7C0E6A-595F-304F-8285-1026D6CE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99" y="4170078"/>
                <a:ext cx="336631" cy="369332"/>
              </a:xfrm>
              <a:prstGeom prst="rect">
                <a:avLst/>
              </a:prstGeom>
              <a:blipFill>
                <a:blip r:embed="rId4"/>
                <a:stretch>
                  <a:fillRect l="-21429" r="-21429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27EFB-8E29-834C-A1BA-221F16F17C52}"/>
                  </a:ext>
                </a:extLst>
              </p:cNvPr>
              <p:cNvSpPr txBox="1"/>
              <p:nvPr/>
            </p:nvSpPr>
            <p:spPr>
              <a:xfrm>
                <a:off x="9207576" y="4175037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27EFB-8E29-834C-A1BA-221F16F1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576" y="4175037"/>
                <a:ext cx="336631" cy="369332"/>
              </a:xfrm>
              <a:prstGeom prst="rect">
                <a:avLst/>
              </a:prstGeom>
              <a:blipFill>
                <a:blip r:embed="rId4"/>
                <a:stretch>
                  <a:fillRect l="-21429" r="-21429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91C74E-DC9A-F449-B7C9-62ED69CC435E}"/>
              </a:ext>
            </a:extLst>
          </p:cNvPr>
          <p:cNvCxnSpPr>
            <a:cxnSpLocks/>
          </p:cNvCxnSpPr>
          <p:nvPr/>
        </p:nvCxnSpPr>
        <p:spPr>
          <a:xfrm>
            <a:off x="3689570" y="4354744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B492A5-3173-5649-82D0-13C305544616}"/>
              </a:ext>
            </a:extLst>
          </p:cNvPr>
          <p:cNvCxnSpPr>
            <a:cxnSpLocks/>
          </p:cNvCxnSpPr>
          <p:nvPr/>
        </p:nvCxnSpPr>
        <p:spPr>
          <a:xfrm>
            <a:off x="8771548" y="4366282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37A7DA-CB7B-9C47-90C4-178643F0A95B}"/>
              </a:ext>
            </a:extLst>
          </p:cNvPr>
          <p:cNvSpPr txBox="1"/>
          <p:nvPr/>
        </p:nvSpPr>
        <p:spPr>
          <a:xfrm>
            <a:off x="1965494" y="4181616"/>
            <a:ext cx="180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Georgia" panose="02040502050405020303" pitchFamily="18" charset="0"/>
              </a:rPr>
              <a:t>Plaintext</a:t>
            </a:r>
            <a:r>
              <a:rPr kumimoji="1" lang="en-US" altLang="ko-Kore-KR" dirty="0"/>
              <a:t> 1 ~ 16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89EE03-8452-E740-B41F-0C69431B7B3E}"/>
                  </a:ext>
                </a:extLst>
              </p:cNvPr>
              <p:cNvSpPr txBox="1"/>
              <p:nvPr/>
            </p:nvSpPr>
            <p:spPr>
              <a:xfrm>
                <a:off x="6145413" y="4162195"/>
                <a:ext cx="2694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Georgia" panose="02040502050405020303" pitchFamily="18" charset="0"/>
                  </a:rPr>
                  <a:t>Plaintext</a:t>
                </a:r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ko-KR" dirty="0" smtClean="0"/>
                      <m:t>+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 ~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ko-KR" dirty="0" smtClean="0"/>
                      <m:t>+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89EE03-8452-E740-B41F-0C69431B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413" y="4162195"/>
                <a:ext cx="2694527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3">
                <a:extLst>
                  <a:ext uri="{FF2B5EF4-FFF2-40B4-BE49-F238E27FC236}">
                    <a16:creationId xmlns:a16="http://schemas.microsoft.com/office/drawing/2014/main" id="{1A84065A-9646-934E-B0D5-00C79257C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44855"/>
                  </p:ext>
                </p:extLst>
              </p:nvPr>
            </p:nvGraphicFramePr>
            <p:xfrm>
              <a:off x="2610732" y="4965373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1~16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+1 ~</m:t>
                              </m:r>
                            </m:oMath>
                          </a14:m>
                          <a:r>
                            <a:rPr kumimoji="1" lang="en-US" altLang="ko-Kore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3">
                <a:extLst>
                  <a:ext uri="{FF2B5EF4-FFF2-40B4-BE49-F238E27FC236}">
                    <a16:creationId xmlns:a16="http://schemas.microsoft.com/office/drawing/2014/main" id="{1A84065A-9646-934E-B0D5-00C79257C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44855"/>
                  </p:ext>
                </p:extLst>
              </p:nvPr>
            </p:nvGraphicFramePr>
            <p:xfrm>
              <a:off x="2610732" y="4965373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l="-375" t="-5128" r="-140449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l="-250467" t="-5128" r="-250467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l="-140449" t="-5128" r="-375" b="-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8C0446-6414-4649-BE97-C97FBAB029F6}"/>
              </a:ext>
            </a:extLst>
          </p:cNvPr>
          <p:cNvCxnSpPr/>
          <p:nvPr/>
        </p:nvCxnSpPr>
        <p:spPr>
          <a:xfrm>
            <a:off x="4293914" y="4440573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C50441D-48CD-8947-B62D-A854CB03B922}"/>
              </a:ext>
            </a:extLst>
          </p:cNvPr>
          <p:cNvCxnSpPr/>
          <p:nvPr/>
        </p:nvCxnSpPr>
        <p:spPr>
          <a:xfrm>
            <a:off x="9375891" y="4450659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BD3AA9-8757-9D49-9348-A90CB91ACEB4}"/>
              </a:ext>
            </a:extLst>
          </p:cNvPr>
          <p:cNvSpPr txBox="1"/>
          <p:nvPr/>
        </p:nvSpPr>
        <p:spPr>
          <a:xfrm>
            <a:off x="841570" y="3281586"/>
            <a:ext cx="138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Georgia" panose="02040502050405020303" pitchFamily="18" charset="0"/>
              </a:rPr>
              <a:t>PIPO</a:t>
            </a:r>
            <a:r>
              <a:rPr kumimoji="1" lang="ko-KR" altLang="en-US" dirty="0">
                <a:latin typeface="Georgia" panose="02040502050405020303" pitchFamily="18" charset="0"/>
              </a:rPr>
              <a:t> </a:t>
            </a:r>
            <a:r>
              <a:rPr kumimoji="1" lang="en-US" altLang="ko-Kore-KR" dirty="0">
                <a:latin typeface="Georgia" panose="02040502050405020303" pitchFamily="18" charset="0"/>
              </a:rPr>
              <a:t>Ke</a:t>
            </a:r>
            <a:r>
              <a:rPr kumimoji="1" lang="en-US" altLang="ko-KR" dirty="0">
                <a:latin typeface="Georgia" panose="02040502050405020303" pitchFamily="18" charset="0"/>
              </a:rPr>
              <a:t>y</a:t>
            </a:r>
            <a:endParaRPr kumimoji="1" lang="ko-Kore-KR" altLang="en-US" dirty="0">
              <a:latin typeface="Georgia" panose="02040502050405020303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B02338-3D7E-B14C-82E7-27EA5F096A93}"/>
              </a:ext>
            </a:extLst>
          </p:cNvPr>
          <p:cNvCxnSpPr>
            <a:cxnSpLocks/>
          </p:cNvCxnSpPr>
          <p:nvPr/>
        </p:nvCxnSpPr>
        <p:spPr>
          <a:xfrm>
            <a:off x="2092302" y="3479765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417224-B72A-CB4A-91F2-3A679C953D4D}"/>
              </a:ext>
            </a:extLst>
          </p:cNvPr>
          <p:cNvSpPr/>
          <p:nvPr/>
        </p:nvSpPr>
        <p:spPr>
          <a:xfrm>
            <a:off x="948383" y="2185481"/>
            <a:ext cx="5149169" cy="33463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21D13-892A-2240-AA60-1F43CF664ADE}"/>
              </a:ext>
            </a:extLst>
          </p:cNvPr>
          <p:cNvSpPr txBox="1"/>
          <p:nvPr/>
        </p:nvSpPr>
        <p:spPr>
          <a:xfrm>
            <a:off x="4178149" y="1263757"/>
            <a:ext cx="349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AVX2-PIPO16-CTR mode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468575-9133-584E-A83E-857A90E6F611}"/>
                  </a:ext>
                </a:extLst>
              </p:cNvPr>
              <p:cNvSpPr txBox="1"/>
              <p:nvPr/>
            </p:nvSpPr>
            <p:spPr>
              <a:xfrm>
                <a:off x="2869572" y="1748424"/>
                <a:ext cx="2911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Nonce, Counter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468575-9133-584E-A83E-857A90E6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72" y="1748424"/>
                <a:ext cx="2911661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48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AF8E1-E24C-B74C-8827-6639B4BE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</a:t>
            </a:r>
            <a:r>
              <a:rPr kumimoji="1" lang="ko-KR" altLang="en-US" dirty="0"/>
              <a:t> 구현 결과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CA454-A860-084D-9B63-D3BEB47E7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dirty="0"/>
              <a:t>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nonce 0x01,02,03,04</a:t>
            </a:r>
            <a:r>
              <a:rPr kumimoji="1" lang="ko-KR" altLang="en-US" sz="1800" dirty="0"/>
              <a:t>로 고정 </a:t>
            </a:r>
            <a:r>
              <a:rPr kumimoji="1" lang="en-US" altLang="ko-KR" sz="1800" dirty="0"/>
              <a:t>+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번째 </a:t>
            </a:r>
            <a:r>
              <a:rPr kumimoji="1" lang="ko-KR" altLang="en-US" sz="1800" dirty="0" err="1"/>
              <a:t>평문에</a:t>
            </a:r>
            <a:r>
              <a:rPr kumimoji="1" lang="ko-KR" altLang="en-US" sz="1800" dirty="0"/>
              <a:t> 카운터</a:t>
            </a:r>
            <a:r>
              <a:rPr kumimoji="1" lang="en-US" altLang="ko-KR" sz="1800" dirty="0"/>
              <a:t>++</a:t>
            </a:r>
            <a:r>
              <a:rPr kumimoji="1" lang="ko-KR" altLang="en-US" sz="1800" dirty="0"/>
              <a:t>한 값으로 지정하여 일반 </a:t>
            </a:r>
            <a:r>
              <a:rPr kumimoji="1" lang="en-US" altLang="ko-KR" sz="1800" dirty="0"/>
              <a:t>PIPO</a:t>
            </a:r>
            <a:r>
              <a:rPr kumimoji="1" lang="ko-KR" altLang="en-US" sz="1800" dirty="0"/>
              <a:t>로 돌린 결과</a:t>
            </a:r>
            <a:endParaRPr kumimoji="1" lang="en-US" altLang="ko-KR" sz="1800" dirty="0"/>
          </a:p>
          <a:p>
            <a:r>
              <a:rPr kumimoji="1" lang="ko-KR" altLang="en-US" sz="1800" dirty="0"/>
              <a:t>오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nonce </a:t>
            </a:r>
            <a:r>
              <a:rPr kumimoji="1" lang="ko-KR" altLang="en-US" sz="1800" dirty="0"/>
              <a:t>값 동일하게 고정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확인용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후 </a:t>
            </a:r>
            <a:r>
              <a:rPr kumimoji="1" lang="en-US" altLang="ko-KR" sz="1800" dirty="0"/>
              <a:t>CTR mode </a:t>
            </a:r>
            <a:r>
              <a:rPr kumimoji="1" lang="ko-KR" altLang="en-US" sz="1800" dirty="0"/>
              <a:t>적용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 왼쪽과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번째 블록까지 동일하면 됨</a:t>
            </a:r>
            <a:r>
              <a:rPr kumimoji="1" lang="en-US" altLang="ko-KR" sz="1800" dirty="0"/>
              <a:t>..)</a:t>
            </a:r>
            <a:endParaRPr kumimoji="1" lang="ko-Kore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02ABA-912A-404B-AA3B-7DCF8442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51" y="2711791"/>
            <a:ext cx="5359400" cy="157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E6FE23-F2A6-BC48-828D-B0E393F4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2" y="2711791"/>
            <a:ext cx="4406900" cy="16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9C0BE-DD01-DE4D-AA1A-7EB5444C3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470" y="3530941"/>
            <a:ext cx="2877394" cy="28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4D823-5B2F-B947-8BD3-5CB9258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</a:t>
            </a:r>
            <a:r>
              <a:rPr kumimoji="1" lang="ko-KR" altLang="en-US" dirty="0"/>
              <a:t> 구현 결과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05CD95-8590-D049-9983-2FA711EEC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dirty="0"/>
              <a:t>왼</a:t>
            </a:r>
            <a:r>
              <a:rPr kumimoji="1" lang="ko-KR" altLang="en-US" sz="1800" dirty="0"/>
              <a:t>쪽 위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PIPO-CTR </a:t>
            </a:r>
            <a:r>
              <a:rPr kumimoji="1" lang="ko-KR" altLang="en-US" sz="1800" dirty="0"/>
              <a:t>돌린 후 </a:t>
            </a:r>
            <a:r>
              <a:rPr kumimoji="1" lang="en-US" altLang="ko-KR" sz="1800" dirty="0"/>
              <a:t>(</a:t>
            </a:r>
            <a:r>
              <a:rPr kumimoji="1" lang="ko-KR" altLang="en-US" sz="1800" dirty="0" err="1"/>
              <a:t>키스트림</a:t>
            </a:r>
            <a:r>
              <a:rPr kumimoji="1" lang="en-US" altLang="ko-KR" sz="1800" dirty="0"/>
              <a:t>)</a:t>
            </a:r>
          </a:p>
          <a:p>
            <a:r>
              <a:rPr kumimoji="1" lang="ko-KR" altLang="en-US" sz="1800" dirty="0"/>
              <a:t>왼쪽 아래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위 </a:t>
            </a:r>
            <a:r>
              <a:rPr kumimoji="1" lang="en-US" altLang="ko-KR" sz="1800" dirty="0"/>
              <a:t>XOR </a:t>
            </a:r>
            <a:r>
              <a:rPr kumimoji="1" lang="ko-KR" altLang="en-US" sz="1800" dirty="0" err="1"/>
              <a:t>평문</a:t>
            </a:r>
            <a:endParaRPr kumimoji="1" lang="en-US" altLang="ko-KR" sz="1800" dirty="0"/>
          </a:p>
          <a:p>
            <a:r>
              <a:rPr kumimoji="1" lang="ko-KR" altLang="en-US" sz="1800" dirty="0"/>
              <a:t>위 </a:t>
            </a:r>
            <a:r>
              <a:rPr kumimoji="1" lang="en-US" altLang="ko-KR" sz="1800" dirty="0"/>
              <a:t>XOR </a:t>
            </a:r>
            <a:r>
              <a:rPr kumimoji="1" lang="ko-KR" altLang="en-US" sz="1800" dirty="0"/>
              <a:t>아래 </a:t>
            </a: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</a:t>
            </a:r>
            <a:r>
              <a:rPr kumimoji="1" lang="ko-KR" altLang="en-US" sz="1800" dirty="0" err="1">
                <a:sym typeface="Wingdings" pitchFamily="2" charset="2"/>
              </a:rPr>
              <a:t>평문</a:t>
            </a:r>
            <a:r>
              <a:rPr kumimoji="1" lang="en-US" altLang="ko-KR" sz="1800" dirty="0">
                <a:sym typeface="Wingdings" pitchFamily="2" charset="2"/>
              </a:rPr>
              <a:t> </a:t>
            </a:r>
            <a:endParaRPr kumimoji="1" lang="en-US" altLang="ko-KR" sz="1800" dirty="0"/>
          </a:p>
          <a:p>
            <a:endParaRPr kumimoji="1" lang="ko-Kore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961541-9123-4342-BD62-BB987CFB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81" y="3290814"/>
            <a:ext cx="3822700" cy="229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C7C3C2-C727-0E4B-92BE-AA3B64F6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54" y="2884414"/>
            <a:ext cx="4470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 </a:t>
            </a:r>
            <a:r>
              <a:rPr kumimoji="1" lang="ko-KR" altLang="en-US" dirty="0"/>
              <a:t>응용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800" dirty="0"/>
              <a:t>Image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오픈하여 </a:t>
            </a:r>
            <a:r>
              <a:rPr kumimoji="1" lang="en-US" altLang="ko-KR" sz="1800" dirty="0"/>
              <a:t>buffer</a:t>
            </a:r>
            <a:r>
              <a:rPr kumimoji="1" lang="ko-KR" altLang="en-US" sz="1800" dirty="0"/>
              <a:t>에 </a:t>
            </a:r>
            <a:r>
              <a:rPr kumimoji="1" lang="en-US" altLang="ko-KR" sz="1800" dirty="0"/>
              <a:t>128-byte</a:t>
            </a:r>
            <a:r>
              <a:rPr kumimoji="1" lang="ko-KR" altLang="en-US" sz="1800" dirty="0"/>
              <a:t>씩 읽어와서 암호화한 후 저장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r>
              <a:rPr kumimoji="1" lang="en-US" altLang="ko-Kore-KR" sz="1800" dirty="0"/>
              <a:t>Image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buffer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plaintext</a:t>
            </a:r>
            <a:r>
              <a:rPr kumimoji="1" lang="ko-KR" altLang="en-US" sz="1800" dirty="0"/>
              <a:t>에 해당하므로 미리 생성된 키 스트림 </a:t>
            </a:r>
            <a:r>
              <a:rPr kumimoji="1" lang="en-US" altLang="ko-KR" sz="1800" dirty="0"/>
              <a:t>(AVX2-PIPO-CTR(</a:t>
            </a:r>
            <a:r>
              <a:rPr kumimoji="1" lang="en-US" altLang="ko-KR" sz="1800" dirty="0" err="1"/>
              <a:t>ctx,roundkey</a:t>
            </a:r>
            <a:r>
              <a:rPr kumimoji="1" lang="en-US" altLang="ko-KR" sz="1800" dirty="0"/>
              <a:t>))</a:t>
            </a:r>
            <a:r>
              <a:rPr kumimoji="1" lang="ko-KR" altLang="en-US" sz="1800" dirty="0"/>
              <a:t>과 </a:t>
            </a:r>
            <a:br>
              <a:rPr kumimoji="1" lang="en-US" altLang="ko-KR" sz="1800" dirty="0"/>
            </a:br>
            <a:r>
              <a:rPr kumimoji="1" lang="en-US" altLang="ko-KR" sz="1800" dirty="0"/>
              <a:t>XOR</a:t>
            </a:r>
            <a:r>
              <a:rPr kumimoji="1" lang="ko-KR" altLang="en-US" sz="1800" dirty="0"/>
              <a:t> 되기만 하면 됨</a:t>
            </a:r>
            <a:endParaRPr kumimoji="1" lang="ko-Kore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49B7E7AE-9F06-5442-B764-B7C470A64F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801742"/>
                  </p:ext>
                </p:extLst>
              </p:nvPr>
            </p:nvGraphicFramePr>
            <p:xfrm>
              <a:off x="2576008" y="2950879"/>
              <a:ext cx="8128001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12616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1906867366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2546601893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4117837448"/>
                        </a:ext>
                      </a:extLst>
                    </a:gridCol>
                    <a:gridCol w="1520614">
                      <a:extLst>
                        <a:ext uri="{9D8B030D-6E8A-4147-A177-3AD203B41FA5}">
                          <a16:colId xmlns:a16="http://schemas.microsoft.com/office/drawing/2014/main" val="831093829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315311">
                      <a:extLst>
                        <a:ext uri="{9D8B030D-6E8A-4147-A177-3AD203B41FA5}">
                          <a16:colId xmlns:a16="http://schemas.microsoft.com/office/drawing/2014/main" val="84752903"/>
                        </a:ext>
                      </a:extLst>
                    </a:gridCol>
                    <a:gridCol w="410954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6331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29093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49B7E7AE-9F06-5442-B764-B7C470A64F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801742"/>
                  </p:ext>
                </p:extLst>
              </p:nvPr>
            </p:nvGraphicFramePr>
            <p:xfrm>
              <a:off x="2576008" y="2950879"/>
              <a:ext cx="8128001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12616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1906867366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2546601893"/>
                        </a:ext>
                      </a:extLst>
                    </a:gridCol>
                    <a:gridCol w="312616">
                      <a:extLst>
                        <a:ext uri="{9D8B030D-6E8A-4147-A177-3AD203B41FA5}">
                          <a16:colId xmlns:a16="http://schemas.microsoft.com/office/drawing/2014/main" val="4117837448"/>
                        </a:ext>
                      </a:extLst>
                    </a:gridCol>
                    <a:gridCol w="1520614">
                      <a:extLst>
                        <a:ext uri="{9D8B030D-6E8A-4147-A177-3AD203B41FA5}">
                          <a16:colId xmlns:a16="http://schemas.microsoft.com/office/drawing/2014/main" val="831093829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295558680"/>
                        </a:ext>
                      </a:extLst>
                    </a:gridCol>
                    <a:gridCol w="315311">
                      <a:extLst>
                        <a:ext uri="{9D8B030D-6E8A-4147-A177-3AD203B41FA5}">
                          <a16:colId xmlns:a16="http://schemas.microsoft.com/office/drawing/2014/main" val="84752903"/>
                        </a:ext>
                      </a:extLst>
                    </a:gridCol>
                    <a:gridCol w="410954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6331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  <a:gridCol w="290937">
                      <a:extLst>
                        <a:ext uri="{9D8B030D-6E8A-4147-A177-3AD203B41FA5}">
                          <a16:colId xmlns:a16="http://schemas.microsoft.com/office/drawing/2014/main" val="234438736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2500" t="-5128" r="-3525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2154" t="-5128" r="-1538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N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3">
                <a:extLst>
                  <a:ext uri="{FF2B5EF4-FFF2-40B4-BE49-F238E27FC236}">
                    <a16:creationId xmlns:a16="http://schemas.microsoft.com/office/drawing/2014/main" id="{558E60A5-661A-6B47-B754-622A1A97C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753503"/>
                  </p:ext>
                </p:extLst>
              </p:nvPr>
            </p:nvGraphicFramePr>
            <p:xfrm>
              <a:off x="2576008" y="3944106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 (AVX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-PIPO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)</a:t>
                          </a:r>
                        </a:p>
                      </a:txBody>
                      <a:tcPr>
                        <a:solidFill>
                          <a:srgbClr val="F4CE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eorgia" panose="02040502050405020303" pitchFamily="18" charset="0"/>
                            </a:rPr>
                            <a:t>Blockcipher</a:t>
                          </a:r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 (AVX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-PIPO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)</a:t>
                          </a:r>
                          <a:endParaRPr lang="ko-Kore-KR" altLang="en-US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F4CE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3">
                <a:extLst>
                  <a:ext uri="{FF2B5EF4-FFF2-40B4-BE49-F238E27FC236}">
                    <a16:creationId xmlns:a16="http://schemas.microsoft.com/office/drawing/2014/main" id="{558E60A5-661A-6B47-B754-622A1A97C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753503"/>
                  </p:ext>
                </p:extLst>
              </p:nvPr>
            </p:nvGraphicFramePr>
            <p:xfrm>
              <a:off x="2576008" y="3944106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2603551942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t="-5128" r="-14044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49533" t="-5128" r="-25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40075" t="-5128" r="-37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C8B6613-431C-D24A-A512-3898B51BE849}"/>
              </a:ext>
            </a:extLst>
          </p:cNvPr>
          <p:cNvCxnSpPr/>
          <p:nvPr/>
        </p:nvCxnSpPr>
        <p:spPr>
          <a:xfrm>
            <a:off x="4264671" y="3429392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56210A-FCE2-E84D-8F8B-94CE09468089}"/>
              </a:ext>
            </a:extLst>
          </p:cNvPr>
          <p:cNvCxnSpPr/>
          <p:nvPr/>
        </p:nvCxnSpPr>
        <p:spPr>
          <a:xfrm>
            <a:off x="4259191" y="4422619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EB612A0-1B4A-8342-8657-472C4344E2CE}"/>
              </a:ext>
            </a:extLst>
          </p:cNvPr>
          <p:cNvCxnSpPr/>
          <p:nvPr/>
        </p:nvCxnSpPr>
        <p:spPr>
          <a:xfrm>
            <a:off x="9341168" y="3429392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A29A4B-88CC-354C-B962-9E038F670873}"/>
              </a:ext>
            </a:extLst>
          </p:cNvPr>
          <p:cNvCxnSpPr/>
          <p:nvPr/>
        </p:nvCxnSpPr>
        <p:spPr>
          <a:xfrm>
            <a:off x="9341168" y="4422619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088DB-50C3-F747-9639-1D422D86EE1B}"/>
                  </a:ext>
                </a:extLst>
              </p:cNvPr>
              <p:cNvSpPr txBox="1"/>
              <p:nvPr/>
            </p:nvSpPr>
            <p:spPr>
              <a:xfrm>
                <a:off x="4090875" y="4848582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088DB-50C3-F747-9639-1D422D86E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875" y="4848582"/>
                <a:ext cx="336631" cy="369332"/>
              </a:xfrm>
              <a:prstGeom prst="rect">
                <a:avLst/>
              </a:prstGeom>
              <a:blipFill>
                <a:blip r:embed="rId4"/>
                <a:stretch>
                  <a:fillRect l="-25926" r="-25926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6A231-6ABF-2143-8F2B-7B3DB2F7C483}"/>
                  </a:ext>
                </a:extLst>
              </p:cNvPr>
              <p:cNvSpPr txBox="1"/>
              <p:nvPr/>
            </p:nvSpPr>
            <p:spPr>
              <a:xfrm>
                <a:off x="9172852" y="4853541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4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6A231-6ABF-2143-8F2B-7B3DB2F7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852" y="4853541"/>
                <a:ext cx="336631" cy="369332"/>
              </a:xfrm>
              <a:prstGeom prst="rect">
                <a:avLst/>
              </a:prstGeom>
              <a:blipFill>
                <a:blip r:embed="rId5"/>
                <a:stretch>
                  <a:fillRect l="-25926" r="-25926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A336EB-51A4-404A-B47F-368E2F52B66F}"/>
              </a:ext>
            </a:extLst>
          </p:cNvPr>
          <p:cNvCxnSpPr>
            <a:cxnSpLocks/>
          </p:cNvCxnSpPr>
          <p:nvPr/>
        </p:nvCxnSpPr>
        <p:spPr>
          <a:xfrm>
            <a:off x="3654846" y="5033248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D159C-5B0E-7C4E-BE02-A55708A6E38E}"/>
              </a:ext>
            </a:extLst>
          </p:cNvPr>
          <p:cNvCxnSpPr>
            <a:cxnSpLocks/>
          </p:cNvCxnSpPr>
          <p:nvPr/>
        </p:nvCxnSpPr>
        <p:spPr>
          <a:xfrm>
            <a:off x="8736824" y="5044786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09FF49-2A7B-5546-A1E9-745A9E03B037}"/>
                  </a:ext>
                </a:extLst>
              </p:cNvPr>
              <p:cNvSpPr txBox="1"/>
              <p:nvPr/>
            </p:nvSpPr>
            <p:spPr>
              <a:xfrm>
                <a:off x="1909177" y="4733197"/>
                <a:ext cx="1808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Georgia" panose="02040502050405020303" pitchFamily="18" charset="0"/>
                  </a:rPr>
                  <a:t>Image buffer</a:t>
                </a:r>
                <a:r>
                  <a:rPr kumimoji="1" lang="en-US" altLang="ko-Kore-KR" dirty="0"/>
                  <a:t> </a:t>
                </a:r>
                <a:br>
                  <a:rPr kumimoji="1" lang="en-US" altLang="ko-Kore-K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~ 16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09FF49-2A7B-5546-A1E9-745A9E03B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177" y="4733197"/>
                <a:ext cx="1808156" cy="646331"/>
              </a:xfrm>
              <a:prstGeom prst="rect">
                <a:avLst/>
              </a:prstGeom>
              <a:blipFill>
                <a:blip r:embed="rId6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FEF96-375C-8D41-8C37-FF4EB95F0246}"/>
                  </a:ext>
                </a:extLst>
              </p:cNvPr>
              <p:cNvSpPr txBox="1"/>
              <p:nvPr/>
            </p:nvSpPr>
            <p:spPr>
              <a:xfrm>
                <a:off x="5752627" y="4863848"/>
                <a:ext cx="3168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Georgia" panose="02040502050405020303" pitchFamily="18" charset="0"/>
                  </a:rPr>
                  <a:t>Image buffer</a:t>
                </a:r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ko-KR" dirty="0" smtClean="0"/>
                      <m:t>+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 ~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ko-KR" dirty="0" smtClean="0"/>
                      <m:t>+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DFEF96-375C-8D41-8C37-FF4EB95F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27" y="4863848"/>
                <a:ext cx="3168340" cy="369332"/>
              </a:xfrm>
              <a:prstGeom prst="rect">
                <a:avLst/>
              </a:prstGeom>
              <a:blipFill>
                <a:blip r:embed="rId7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3">
                <a:extLst>
                  <a:ext uri="{FF2B5EF4-FFF2-40B4-BE49-F238E27FC236}">
                    <a16:creationId xmlns:a16="http://schemas.microsoft.com/office/drawing/2014/main" id="{05E644D1-3174-8842-A01B-FC7A6F47F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1374974"/>
                  </p:ext>
                </p:extLst>
              </p:nvPr>
            </p:nvGraphicFramePr>
            <p:xfrm>
              <a:off x="2576008" y="5643877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i="1" dirty="0" smtClean="0">
                                  <a:latin typeface="Cambria Math" panose="02040503050406030204" pitchFamily="18" charset="0"/>
                                </a:rPr>
                                <m:t>1~16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eorgia" panose="02040502050405020303" pitchFamily="18" charset="0"/>
                            </a:rPr>
                            <a:t>Ciphertext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+1 ~</m:t>
                              </m:r>
                            </m:oMath>
                          </a14:m>
                          <a:r>
                            <a:rPr kumimoji="1" lang="en-US" altLang="ko-Kore-KR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i="1" dirty="0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3">
                <a:extLst>
                  <a:ext uri="{FF2B5EF4-FFF2-40B4-BE49-F238E27FC236}">
                    <a16:creationId xmlns:a16="http://schemas.microsoft.com/office/drawing/2014/main" id="{05E644D1-3174-8842-A01B-FC7A6F47F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1374974"/>
                  </p:ext>
                </p:extLst>
              </p:nvPr>
            </p:nvGraphicFramePr>
            <p:xfrm>
              <a:off x="2576008" y="5643877"/>
              <a:ext cx="8128002" cy="478513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3391189">
                      <a:extLst>
                        <a:ext uri="{9D8B030D-6E8A-4147-A177-3AD203B41FA5}">
                          <a16:colId xmlns:a16="http://schemas.microsoft.com/office/drawing/2014/main" val="194004612"/>
                        </a:ext>
                      </a:extLst>
                    </a:gridCol>
                    <a:gridCol w="1345324">
                      <a:extLst>
                        <a:ext uri="{9D8B030D-6E8A-4147-A177-3AD203B41FA5}">
                          <a16:colId xmlns:a16="http://schemas.microsoft.com/office/drawing/2014/main" val="4268991885"/>
                        </a:ext>
                      </a:extLst>
                    </a:gridCol>
                    <a:gridCol w="3391489">
                      <a:extLst>
                        <a:ext uri="{9D8B030D-6E8A-4147-A177-3AD203B41FA5}">
                          <a16:colId xmlns:a16="http://schemas.microsoft.com/office/drawing/2014/main" val="1828306711"/>
                        </a:ext>
                      </a:extLst>
                    </a:gridCol>
                  </a:tblGrid>
                  <a:tr h="47851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t="-5128" r="-14044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249533" t="-5128" r="-2504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40075" t="-5128" r="-37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698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E59FB6-A4E3-1D4B-8615-3B161BA87C8D}"/>
              </a:ext>
            </a:extLst>
          </p:cNvPr>
          <p:cNvCxnSpPr/>
          <p:nvPr/>
        </p:nvCxnSpPr>
        <p:spPr>
          <a:xfrm>
            <a:off x="4259190" y="5119077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EFB87-54B9-C54F-9C5C-6988AE908CC0}"/>
              </a:ext>
            </a:extLst>
          </p:cNvPr>
          <p:cNvCxnSpPr/>
          <p:nvPr/>
        </p:nvCxnSpPr>
        <p:spPr>
          <a:xfrm>
            <a:off x="9341167" y="5129163"/>
            <a:ext cx="0" cy="5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D7DB8-C124-BD4B-B330-E837D93F1542}"/>
              </a:ext>
            </a:extLst>
          </p:cNvPr>
          <p:cNvSpPr txBox="1"/>
          <p:nvPr/>
        </p:nvSpPr>
        <p:spPr>
          <a:xfrm>
            <a:off x="806846" y="3960090"/>
            <a:ext cx="138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Georgia" panose="02040502050405020303" pitchFamily="18" charset="0"/>
              </a:rPr>
              <a:t>PIPO</a:t>
            </a:r>
            <a:r>
              <a:rPr kumimoji="1" lang="ko-KR" altLang="en-US" dirty="0">
                <a:latin typeface="Georgia" panose="02040502050405020303" pitchFamily="18" charset="0"/>
              </a:rPr>
              <a:t> </a:t>
            </a:r>
            <a:r>
              <a:rPr kumimoji="1" lang="en-US" altLang="ko-Kore-KR" dirty="0">
                <a:latin typeface="Georgia" panose="02040502050405020303" pitchFamily="18" charset="0"/>
              </a:rPr>
              <a:t>Ke</a:t>
            </a:r>
            <a:r>
              <a:rPr kumimoji="1" lang="en-US" altLang="ko-KR" dirty="0">
                <a:latin typeface="Georgia" panose="02040502050405020303" pitchFamily="18" charset="0"/>
              </a:rPr>
              <a:t>y</a:t>
            </a:r>
            <a:endParaRPr kumimoji="1" lang="ko-Kore-KR" altLang="en-US" dirty="0">
              <a:latin typeface="Georgia" panose="02040502050405020303" pitchFamily="18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C8AC48-C078-5149-9357-11CF219FED42}"/>
              </a:ext>
            </a:extLst>
          </p:cNvPr>
          <p:cNvCxnSpPr>
            <a:cxnSpLocks/>
          </p:cNvCxnSpPr>
          <p:nvPr/>
        </p:nvCxnSpPr>
        <p:spPr>
          <a:xfrm>
            <a:off x="2057578" y="4158269"/>
            <a:ext cx="4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2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AVX2-PIPO</a:t>
            </a:r>
            <a:r>
              <a:rPr lang="ko-KR" altLang="en-US" dirty="0"/>
              <a:t> 정리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AVX2-PIPO-CTR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 dirty="0"/>
              <a:t>응용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en-US" altLang="ko-KR" dirty="0"/>
              <a:t>-CTR </a:t>
            </a:r>
            <a:r>
              <a:rPr kumimoji="1" lang="ko-KR" altLang="en-US" dirty="0"/>
              <a:t>응용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/>
              <a:t>암호화 결과</a:t>
            </a: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F89782-5C6F-884B-8D27-6715BA6E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0" y="1284738"/>
            <a:ext cx="4668862" cy="46688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A38E78-B93A-E341-ACFF-E8A66BBFE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37" y="1284738"/>
            <a:ext cx="4668862" cy="4668862"/>
          </a:xfrm>
          <a:prstGeom prst="rect">
            <a:avLst/>
          </a:prstGeom>
        </p:spPr>
      </p:pic>
      <p:pic>
        <p:nvPicPr>
          <p:cNvPr id="10" name="그림 9" descr="사람, 여자, 실외, 하얀색이(가) 표시된 사진&#10;&#10;자동 생성된 설명">
            <a:extLst>
              <a:ext uri="{FF2B5EF4-FFF2-40B4-BE49-F238E27FC236}">
                <a16:creationId xmlns:a16="http://schemas.microsoft.com/office/drawing/2014/main" id="{1D1DEE5D-D4C2-C244-9E63-9D1DC8083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2" y="1782501"/>
            <a:ext cx="2062289" cy="2062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795D8-E4AA-7A46-B0B0-3DB0DCD508B2}"/>
              </a:ext>
            </a:extLst>
          </p:cNvPr>
          <p:cNvSpPr txBox="1"/>
          <p:nvPr/>
        </p:nvSpPr>
        <p:spPr>
          <a:xfrm>
            <a:off x="417942" y="3910047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원본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512x512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74D07-0C0E-2045-9CF3-1E21A1689F11}"/>
              </a:ext>
            </a:extLst>
          </p:cNvPr>
          <p:cNvSpPr txBox="1"/>
          <p:nvPr/>
        </p:nvSpPr>
        <p:spPr>
          <a:xfrm>
            <a:off x="3742377" y="6025634"/>
            <a:ext cx="214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CTR mode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BAD00-7C72-8446-A8C1-966095E6A355}"/>
              </a:ext>
            </a:extLst>
          </p:cNvPr>
          <p:cNvSpPr txBox="1"/>
          <p:nvPr/>
        </p:nvSpPr>
        <p:spPr>
          <a:xfrm>
            <a:off x="8526584" y="6023583"/>
            <a:ext cx="214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그냥</a:t>
            </a:r>
            <a:endParaRPr kumimoji="1" lang="ko-Kore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EC5442C-D25D-5A4F-B612-5A6C0946AA2A}"/>
              </a:ext>
            </a:extLst>
          </p:cNvPr>
          <p:cNvSpPr/>
          <p:nvPr/>
        </p:nvSpPr>
        <p:spPr>
          <a:xfrm>
            <a:off x="7169649" y="1126008"/>
            <a:ext cx="4902550" cy="31746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3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DCEB6-02B6-1046-BF6F-68F4E94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향후</a:t>
            </a:r>
            <a:r>
              <a:rPr kumimoji="1" lang="ko-KR" altLang="en-US" dirty="0"/>
              <a:t> 계획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EFAE58-3E6D-9B4A-86CB-3DF1B4245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800" dirty="0"/>
              <a:t>이미지</a:t>
            </a:r>
            <a:r>
              <a:rPr kumimoji="1" lang="ko-KR" altLang="en-US" sz="1800" dirty="0"/>
              <a:t> 암호화</a:t>
            </a:r>
            <a:br>
              <a:rPr kumimoji="1" lang="en-US" altLang="ko-KR" sz="1800" dirty="0"/>
            </a:br>
            <a:r>
              <a:rPr kumimoji="1" lang="en-US" altLang="ko-KR" sz="1800" dirty="0"/>
              <a:t>1.</a:t>
            </a:r>
            <a:r>
              <a:rPr kumimoji="1" lang="ko-KR" altLang="en-US" sz="1800" dirty="0"/>
              <a:t> 동영상으로 변경 </a:t>
            </a:r>
            <a:r>
              <a:rPr kumimoji="1" lang="en-US" altLang="ko-KR" sz="1800" dirty="0"/>
              <a:t>..</a:t>
            </a:r>
            <a:br>
              <a:rPr kumimoji="1" lang="en-US" altLang="ko-KR" sz="1800" dirty="0"/>
            </a:br>
            <a:r>
              <a:rPr kumimoji="1" lang="en-US" altLang="ko-KR" sz="1800" dirty="0"/>
              <a:t>2.</a:t>
            </a:r>
            <a:r>
              <a:rPr kumimoji="1" lang="ko-KR" altLang="en-US" sz="1800" dirty="0"/>
              <a:t> 빨간 박스 부분 왜 </a:t>
            </a:r>
            <a:r>
              <a:rPr kumimoji="1" lang="ko-KR" altLang="en-US" sz="1800" dirty="0" err="1"/>
              <a:t>그런건지</a:t>
            </a:r>
            <a:r>
              <a:rPr kumimoji="1" lang="en-US" altLang="ko-KR" sz="1800" dirty="0"/>
              <a:t>..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잘못된건지</a:t>
            </a:r>
            <a:r>
              <a:rPr kumimoji="1" lang="en-US" altLang="ko-KR" sz="1800" dirty="0"/>
              <a:t>..</a:t>
            </a:r>
            <a:r>
              <a:rPr kumimoji="1" lang="ko-KR" altLang="en-US" sz="1800" dirty="0"/>
              <a:t>확인</a:t>
            </a:r>
            <a:r>
              <a:rPr kumimoji="1" lang="en-US" altLang="ko-KR" sz="1800" dirty="0"/>
              <a:t>..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dirty="0"/>
              <a:t>객체 탐지 후 부분 암호화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코드는 작성했는데 </a:t>
            </a:r>
            <a:r>
              <a:rPr kumimoji="1" lang="ko-KR" altLang="en-US" sz="1800" dirty="0" err="1"/>
              <a:t>가상머신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고장나서</a:t>
            </a:r>
            <a:r>
              <a:rPr kumimoji="1" lang="ko-KR" altLang="en-US" sz="1800" dirty="0"/>
              <a:t> 새로 깔고 해보겠습니다</a:t>
            </a:r>
            <a:r>
              <a:rPr kumimoji="1"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800" dirty="0"/>
              <a:t>GCM </a:t>
            </a:r>
            <a:r>
              <a:rPr kumimoji="1" lang="ko-KR" altLang="en-US" sz="1800" dirty="0"/>
              <a:t>모드도 해보려고 했는데 시간 되면 해보겠습니다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r>
              <a:rPr kumimoji="1" lang="en-US" altLang="ko-KR" sz="1800" dirty="0"/>
              <a:t>PIPO</a:t>
            </a:r>
            <a:r>
              <a:rPr kumimoji="1" lang="ko-KR" altLang="en-US" sz="1800" dirty="0"/>
              <a:t> 공모전에서 </a:t>
            </a:r>
            <a:r>
              <a:rPr kumimoji="1" lang="ko-KR" altLang="en-US" sz="1800" dirty="0" err="1"/>
              <a:t>쿠다</a:t>
            </a:r>
            <a:r>
              <a:rPr kumimoji="1" lang="ko-KR" altLang="en-US" sz="1800" dirty="0"/>
              <a:t> 관련 부분은 어떻게 해야할지 </a:t>
            </a:r>
            <a:r>
              <a:rPr kumimoji="1" lang="ko-KR" altLang="en-US" sz="1800" dirty="0" err="1"/>
              <a:t>여쭤보고싶습니다</a:t>
            </a:r>
            <a:r>
              <a:rPr kumimoji="1" lang="en-US" altLang="ko-KR" sz="1800" dirty="0"/>
              <a:t>..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>
              <a:lnSpc>
                <a:spcPct val="150000"/>
              </a:lnSpc>
            </a:pP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5990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AVX2-PIPO </a:t>
            </a:r>
            <a:r>
              <a:rPr lang="ko-KR" altLang="en-US" dirty="0"/>
              <a:t>구현 정리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Plaintext </a:t>
            </a:r>
            <a:r>
              <a:rPr lang="ko-KR" altLang="en-US" sz="1800" dirty="0"/>
              <a:t>설정</a:t>
            </a:r>
            <a:br>
              <a:rPr lang="en-US" altLang="ko-KR" dirty="0"/>
            </a:br>
            <a:r>
              <a:rPr lang="en-US" altLang="ko-KR" sz="1600" dirty="0"/>
              <a:t>16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평문</a:t>
            </a:r>
            <a:r>
              <a:rPr lang="ko-KR" altLang="en-US" sz="1600" dirty="0"/>
              <a:t> 동시에 연산하도록 </a:t>
            </a:r>
            <a:r>
              <a:rPr lang="en-US" altLang="ko-KR" sz="1600" dirty="0"/>
              <a:t>256-bit </a:t>
            </a:r>
            <a:r>
              <a:rPr lang="ko-KR" altLang="en-US" sz="1600" dirty="0"/>
              <a:t>레지스터에 바이트 단위로 모음</a:t>
            </a:r>
            <a:br>
              <a:rPr lang="en-US" altLang="ko-KR" sz="1600" dirty="0"/>
            </a:br>
            <a:r>
              <a:rPr lang="ko-KR" altLang="en-US" sz="1600" dirty="0"/>
              <a:t>최대 </a:t>
            </a:r>
            <a:r>
              <a:rPr lang="en-US" altLang="ko-KR" sz="1600" dirty="0"/>
              <a:t>32</a:t>
            </a:r>
            <a:r>
              <a:rPr lang="ko-KR" altLang="en-US" sz="1600" dirty="0"/>
              <a:t>개 가능하지만 효율적인 </a:t>
            </a:r>
            <a:r>
              <a:rPr lang="en-US" altLang="ko-KR" sz="1600" dirty="0"/>
              <a:t>rotation</a:t>
            </a:r>
            <a:r>
              <a:rPr lang="ko-KR" altLang="en-US" sz="1600" dirty="0"/>
              <a:t> 위해 변경</a:t>
            </a:r>
            <a:endParaRPr lang="en-US" altLang="ko-KR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48BA34-E730-4C1F-8AED-BBD51203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25" y="1619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3129D3-0D85-43AB-A0B9-7F7781DE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779" y="-2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0C1DEE4-A286-44A9-B765-89D1B731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488" y="17995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2">
                <a:extLst>
                  <a:ext uri="{FF2B5EF4-FFF2-40B4-BE49-F238E27FC236}">
                    <a16:creationId xmlns:a16="http://schemas.microsoft.com/office/drawing/2014/main" id="{39217E73-5812-7241-A961-57AFF3063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463233"/>
                  </p:ext>
                </p:extLst>
              </p:nvPr>
            </p:nvGraphicFramePr>
            <p:xfrm>
              <a:off x="2218458" y="2720583"/>
              <a:ext cx="33147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plain[0][7]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plain[15][0]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Georgia" panose="02040502050405020303" pitchFamily="18" charset="0"/>
                            </a:rPr>
                            <a:t>plain[15][7]</a:t>
                          </a: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2">
                <a:extLst>
                  <a:ext uri="{FF2B5EF4-FFF2-40B4-BE49-F238E27FC236}">
                    <a16:creationId xmlns:a16="http://schemas.microsoft.com/office/drawing/2014/main" id="{39217E73-5812-7241-A961-57AFF3063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463233"/>
                  </p:ext>
                </p:extLst>
              </p:nvPr>
            </p:nvGraphicFramePr>
            <p:xfrm>
              <a:off x="2218458" y="2720583"/>
              <a:ext cx="33147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plain[0][7]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49" t="-100000" r="-2022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2299" t="-100000" r="-114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plain[15][0]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Georgia" panose="02040502050405020303" pitchFamily="18" charset="0"/>
                            </a:rPr>
                            <a:t>plain[15][7]</a:t>
                          </a: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87B3730C-705E-E04A-A898-B2511A0EB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408541"/>
                  </p:ext>
                </p:extLst>
              </p:nvPr>
            </p:nvGraphicFramePr>
            <p:xfrm>
              <a:off x="2218458" y="4720033"/>
              <a:ext cx="33147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plain[0][7]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plain[15][0]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Georgia" panose="02040502050405020303" pitchFamily="18" charset="0"/>
                            </a:rPr>
                            <a:t>plain[15][7]</a:t>
                          </a: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87B3730C-705E-E04A-A898-B2511A0EB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408541"/>
                  </p:ext>
                </p:extLst>
              </p:nvPr>
            </p:nvGraphicFramePr>
            <p:xfrm>
              <a:off x="2218458" y="4720033"/>
              <a:ext cx="33147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plain[0][7]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106897" r="-202299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02299" t="-106897" r="-1149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plain[15][0]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Georgia" panose="02040502050405020303" pitchFamily="18" charset="0"/>
                            </a:rPr>
                            <a:t>plain[15][7]</a:t>
                          </a:r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78F3A5E-738E-8E42-A553-343855D2D22A}"/>
              </a:ext>
            </a:extLst>
          </p:cNvPr>
          <p:cNvSpPr txBox="1"/>
          <p:nvPr/>
        </p:nvSpPr>
        <p:spPr>
          <a:xfrm>
            <a:off x="479534" y="3009471"/>
            <a:ext cx="259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Each </a:t>
            </a:r>
          </a:p>
          <a:p>
            <a:pPr algn="ctr"/>
            <a:r>
              <a:rPr lang="en-US" altLang="ko-KR" sz="1400">
                <a:latin typeface="Georgia" panose="02040502050405020303" pitchFamily="18" charset="0"/>
              </a:rPr>
              <a:t>plaintext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D3C1E-DCA7-004E-B8F8-728CF4112FC9}"/>
              </a:ext>
            </a:extLst>
          </p:cNvPr>
          <p:cNvSpPr txBox="1"/>
          <p:nvPr/>
        </p:nvSpPr>
        <p:spPr>
          <a:xfrm>
            <a:off x="2241247" y="2386024"/>
            <a:ext cx="96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1</a:t>
            </a:r>
            <a:r>
              <a:rPr lang="en-US" altLang="ko-KR" sz="1400" baseline="30000">
                <a:latin typeface="Georgia" panose="02040502050405020303" pitchFamily="18" charset="0"/>
              </a:rPr>
              <a:t>st</a:t>
            </a:r>
            <a:r>
              <a:rPr lang="en-US" altLang="ko-KR" sz="1400">
                <a:latin typeface="Georgia" panose="02040502050405020303" pitchFamily="18" charset="0"/>
              </a:rPr>
              <a:t> byte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52E83-5F52-AD47-B267-B268119A2CF4}"/>
              </a:ext>
            </a:extLst>
          </p:cNvPr>
          <p:cNvSpPr txBox="1"/>
          <p:nvPr/>
        </p:nvSpPr>
        <p:spPr>
          <a:xfrm>
            <a:off x="4503344" y="2379489"/>
            <a:ext cx="96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8</a:t>
            </a:r>
            <a:r>
              <a:rPr lang="en-US" altLang="ko-KR" sz="1400" baseline="30000">
                <a:latin typeface="Georgia" panose="02040502050405020303" pitchFamily="18" charset="0"/>
              </a:rPr>
              <a:t>th</a:t>
            </a:r>
            <a:r>
              <a:rPr lang="en-US" altLang="ko-KR" sz="1400">
                <a:latin typeface="Georgia" panose="02040502050405020303" pitchFamily="18" charset="0"/>
              </a:rPr>
              <a:t> byte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36A44-CCCF-C243-86B1-38DA65A52625}"/>
              </a:ext>
            </a:extLst>
          </p:cNvPr>
          <p:cNvSpPr txBox="1"/>
          <p:nvPr/>
        </p:nvSpPr>
        <p:spPr>
          <a:xfrm>
            <a:off x="2218458" y="4380623"/>
            <a:ext cx="96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1</a:t>
            </a:r>
            <a:r>
              <a:rPr lang="en-US" altLang="ko-KR" sz="1400" baseline="30000">
                <a:latin typeface="Georgia" panose="02040502050405020303" pitchFamily="18" charset="0"/>
              </a:rPr>
              <a:t>st</a:t>
            </a:r>
            <a:r>
              <a:rPr lang="en-US" altLang="ko-KR" sz="1400">
                <a:latin typeface="Georgia" panose="02040502050405020303" pitchFamily="18" charset="0"/>
              </a:rPr>
              <a:t> byte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D02BC-42C0-D54C-9C11-47C7F08589A9}"/>
              </a:ext>
            </a:extLst>
          </p:cNvPr>
          <p:cNvSpPr txBox="1"/>
          <p:nvPr/>
        </p:nvSpPr>
        <p:spPr>
          <a:xfrm>
            <a:off x="4480555" y="4374088"/>
            <a:ext cx="96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8</a:t>
            </a:r>
            <a:r>
              <a:rPr lang="en-US" altLang="ko-KR" sz="1400" baseline="30000">
                <a:latin typeface="Georgia" panose="02040502050405020303" pitchFamily="18" charset="0"/>
              </a:rPr>
              <a:t>th</a:t>
            </a:r>
            <a:r>
              <a:rPr lang="en-US" altLang="ko-KR" sz="1400">
                <a:latin typeface="Georgia" panose="02040502050405020303" pitchFamily="18" charset="0"/>
              </a:rPr>
              <a:t> byte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15" name="화살표: 아래쪽 8">
            <a:extLst>
              <a:ext uri="{FF2B5EF4-FFF2-40B4-BE49-F238E27FC236}">
                <a16:creationId xmlns:a16="http://schemas.microsoft.com/office/drawing/2014/main" id="{EDA2D349-5E66-B040-A82F-16368AF483FC}"/>
              </a:ext>
            </a:extLst>
          </p:cNvPr>
          <p:cNvSpPr/>
          <p:nvPr/>
        </p:nvSpPr>
        <p:spPr>
          <a:xfrm rot="16200000">
            <a:off x="5862722" y="5137977"/>
            <a:ext cx="240607" cy="27560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2">
                <a:extLst>
                  <a:ext uri="{FF2B5EF4-FFF2-40B4-BE49-F238E27FC236}">
                    <a16:creationId xmlns:a16="http://schemas.microsoft.com/office/drawing/2014/main" id="{E4200444-8E0C-5B42-AAD7-F2B8295604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0022972"/>
                  </p:ext>
                </p:extLst>
              </p:nvPr>
            </p:nvGraphicFramePr>
            <p:xfrm>
              <a:off x="6462613" y="4710487"/>
              <a:ext cx="3421137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379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40379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40379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[0][0]</m:t>
                              </m:r>
                            </m:oMath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][0]</m:t>
                              </m:r>
                            </m:oMath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plain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[0][7]</m:t>
                              </m:r>
                            </m:oMath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Georgia" panose="02040502050405020303" pitchFamily="18" charset="0"/>
                            </a:rPr>
                            <a:t>plain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[1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][7]</m:t>
                              </m:r>
                            </m:oMath>
                          </a14:m>
                          <a:endParaRPr lang="ko-KR" altLang="en-US" sz="14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2">
                <a:extLst>
                  <a:ext uri="{FF2B5EF4-FFF2-40B4-BE49-F238E27FC236}">
                    <a16:creationId xmlns:a16="http://schemas.microsoft.com/office/drawing/2014/main" id="{E4200444-8E0C-5B42-AAD7-F2B8295604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0022972"/>
                  </p:ext>
                </p:extLst>
              </p:nvPr>
            </p:nvGraphicFramePr>
            <p:xfrm>
              <a:off x="6462613" y="4710487"/>
              <a:ext cx="3421137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379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  <a:gridCol w="1140379">
                      <a:extLst>
                        <a:ext uri="{9D8B030D-6E8A-4147-A177-3AD203B41FA5}">
                          <a16:colId xmlns:a16="http://schemas.microsoft.com/office/drawing/2014/main" val="4274781297"/>
                        </a:ext>
                      </a:extLst>
                    </a:gridCol>
                    <a:gridCol w="1140379">
                      <a:extLst>
                        <a:ext uri="{9D8B030D-6E8A-4147-A177-3AD203B41FA5}">
                          <a16:colId xmlns:a16="http://schemas.microsoft.com/office/drawing/2014/main" val="2013131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r="-2022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201111" r="-111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t="-103448" r="-202222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201111" t="-103448" r="-1111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t="-196667" r="-20222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201111" t="-196667" r="-111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AFA89-7115-EA49-A3ED-91D0CBA74285}"/>
                  </a:ext>
                </a:extLst>
              </p:cNvPr>
              <p:cNvSpPr txBox="1"/>
              <p:nvPr/>
            </p:nvSpPr>
            <p:spPr>
              <a:xfrm>
                <a:off x="9778303" y="4705636"/>
                <a:ext cx="1261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Georgia" panose="02040502050405020303" pitchFamily="18" charset="0"/>
                  </a:rPr>
                  <a:t>temp[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400">
                    <a:latin typeface="Georgia" panose="02040502050405020303" pitchFamily="18" charset="0"/>
                  </a:rPr>
                  <a:t>]</a:t>
                </a:r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AFA89-7115-EA49-A3ED-91D0CBA7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303" y="4705636"/>
                <a:ext cx="126192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105D9E-E860-A54C-B0CE-276D41C4FEA9}"/>
                  </a:ext>
                </a:extLst>
              </p:cNvPr>
              <p:cNvSpPr txBox="1"/>
              <p:nvPr/>
            </p:nvSpPr>
            <p:spPr>
              <a:xfrm>
                <a:off x="9778303" y="5415640"/>
                <a:ext cx="1261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Georgia" panose="02040502050405020303" pitchFamily="18" charset="0"/>
                  </a:rPr>
                  <a:t>temp[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]</a:t>
                </a:r>
                <a:endParaRPr lang="ko-KR" altLang="en-US" sz="1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105D9E-E860-A54C-B0CE-276D41C4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303" y="5415640"/>
                <a:ext cx="1261929" cy="307777"/>
              </a:xfrm>
              <a:prstGeom prst="rect">
                <a:avLst/>
              </a:prstGeom>
              <a:blipFill>
                <a:blip r:embed="rId6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30FFDBD-47EF-9E46-9DB5-63CDBDB524D4}"/>
              </a:ext>
            </a:extLst>
          </p:cNvPr>
          <p:cNvSpPr txBox="1"/>
          <p:nvPr/>
        </p:nvSpPr>
        <p:spPr>
          <a:xfrm>
            <a:off x="2295478" y="3907924"/>
            <a:ext cx="316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Plaintext shape in Reference code</a:t>
            </a:r>
            <a:endParaRPr lang="ko-KR" altLang="en-US" sz="1400">
              <a:latin typeface="Georgia" panose="02040502050405020303" pitchFamily="18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38BDC-458B-7E41-990D-48851A9CD145}"/>
              </a:ext>
            </a:extLst>
          </p:cNvPr>
          <p:cNvSpPr txBox="1"/>
          <p:nvPr/>
        </p:nvSpPr>
        <p:spPr>
          <a:xfrm>
            <a:off x="2415607" y="5902523"/>
            <a:ext cx="292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Arrangement plaintext by byte </a:t>
            </a:r>
            <a:endParaRPr lang="ko-KR" altLang="en-US" sz="1400">
              <a:latin typeface="Georgia" panose="02040502050405020303" pitchFamily="18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BF36E-18AA-C74F-9C55-9BD4F8FF32A1}"/>
              </a:ext>
            </a:extLst>
          </p:cNvPr>
          <p:cNvSpPr txBox="1"/>
          <p:nvPr/>
        </p:nvSpPr>
        <p:spPr>
          <a:xfrm>
            <a:off x="6808995" y="5876684"/>
            <a:ext cx="272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Plaintext shape in This work</a:t>
            </a:r>
            <a:endParaRPr lang="ko-KR" altLang="en-US" sz="1400" dirty="0">
              <a:latin typeface="Georgia" panose="02040502050405020303" pitchFamily="18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화살표: 아래쪽 16">
            <a:extLst>
              <a:ext uri="{FF2B5EF4-FFF2-40B4-BE49-F238E27FC236}">
                <a16:creationId xmlns:a16="http://schemas.microsoft.com/office/drawing/2014/main" id="{59394F06-9A10-1141-8996-DCA0936E685F}"/>
              </a:ext>
            </a:extLst>
          </p:cNvPr>
          <p:cNvSpPr/>
          <p:nvPr/>
        </p:nvSpPr>
        <p:spPr>
          <a:xfrm>
            <a:off x="3745710" y="4278059"/>
            <a:ext cx="240607" cy="27560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AVX2-PIPO </a:t>
            </a:r>
            <a:r>
              <a:rPr lang="ko-KR" altLang="en-US" dirty="0"/>
              <a:t>구현 정리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Key Add</a:t>
            </a:r>
            <a:br>
              <a:rPr lang="en-US" altLang="ko-KR" sz="1800" dirty="0"/>
            </a:br>
            <a:r>
              <a:rPr lang="ko-KR" altLang="en-US" sz="1600" dirty="0" err="1"/>
              <a:t>라운드키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평문에</a:t>
            </a:r>
            <a:r>
              <a:rPr lang="ko-KR" altLang="en-US" sz="1600" dirty="0"/>
              <a:t> 동일</a:t>
            </a:r>
            <a:r>
              <a:rPr lang="en-US" altLang="ko-KR" sz="1600" dirty="0"/>
              <a:t>)</a:t>
            </a:r>
            <a:r>
              <a:rPr lang="ko-KR" altLang="en-US" sz="1600" dirty="0"/>
              <a:t>을 </a:t>
            </a:r>
            <a:r>
              <a:rPr lang="en-US" altLang="ko-KR" sz="1600" dirty="0"/>
              <a:t>1byte </a:t>
            </a:r>
            <a:r>
              <a:rPr lang="ko-KR" altLang="en-US" sz="1600" dirty="0"/>
              <a:t>단위로 </a:t>
            </a:r>
            <a:r>
              <a:rPr lang="en-US" altLang="ko-KR" sz="1600" dirty="0"/>
              <a:t>256-BIT </a:t>
            </a:r>
            <a:r>
              <a:rPr lang="ko-KR" altLang="en-US" sz="1600" dirty="0"/>
              <a:t>레지스터에 저장하여 </a:t>
            </a:r>
            <a:br>
              <a:rPr lang="en-US" altLang="ko-KR" sz="1600" dirty="0"/>
            </a:br>
            <a:r>
              <a:rPr lang="ko-KR" altLang="en-US" sz="1600" dirty="0"/>
              <a:t>동일한</a:t>
            </a:r>
            <a:r>
              <a:rPr lang="en-US" altLang="ko-KR" sz="1600" dirty="0"/>
              <a:t> </a:t>
            </a:r>
            <a:r>
              <a:rPr lang="ko-KR" altLang="en-US" sz="1600" dirty="0"/>
              <a:t>위치의 바이트에 대해 </a:t>
            </a:r>
            <a:r>
              <a:rPr lang="ko-KR" altLang="en-US" sz="1600" dirty="0" err="1"/>
              <a:t>평문</a:t>
            </a:r>
            <a:r>
              <a:rPr lang="ko-KR" altLang="en-US" sz="1600" dirty="0"/>
              <a:t> </a:t>
            </a:r>
            <a:r>
              <a:rPr lang="en-US" altLang="ko-KR" sz="1600" dirty="0"/>
              <a:t>256-bit</a:t>
            </a:r>
            <a:r>
              <a:rPr lang="ko-KR" altLang="en-US" sz="1600" dirty="0"/>
              <a:t>와 </a:t>
            </a:r>
            <a:r>
              <a:rPr lang="en-US" altLang="ko-KR" sz="1600" dirty="0"/>
              <a:t>XOR</a:t>
            </a:r>
            <a:endParaRPr lang="ko-KR" altLang="en-US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48BA34-E730-4C1F-8AED-BBD51203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25" y="1619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3129D3-0D85-43AB-A0B9-7F7781DE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779" y="-2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2">
                <a:extLst>
                  <a:ext uri="{FF2B5EF4-FFF2-40B4-BE49-F238E27FC236}">
                    <a16:creationId xmlns:a16="http://schemas.microsoft.com/office/drawing/2014/main" id="{219C9444-4B96-BC4F-9987-E335349D3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7072"/>
                  </p:ext>
                </p:extLst>
              </p:nvPr>
            </p:nvGraphicFramePr>
            <p:xfrm>
              <a:off x="4607595" y="3546018"/>
              <a:ext cx="1080568" cy="1407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568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-bit </a:t>
                          </a:r>
                          <a:br>
                            <a:rPr lang="en-US" altLang="ko-KR" sz="1400">
                              <a:latin typeface="Georgia" panose="02040502050405020303" pitchFamily="18" charset="0"/>
                            </a:rPr>
                          </a:b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(1</a:t>
                          </a:r>
                          <a:r>
                            <a:rPr lang="en-US" altLang="ko-KR" sz="1400" baseline="30000">
                              <a:latin typeface="Georgia" panose="02040502050405020303" pitchFamily="18" charset="0"/>
                            </a:rPr>
                            <a:t>st</a:t>
                          </a: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 byte)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-bit</a:t>
                          </a:r>
                          <a:br>
                            <a:rPr lang="en-US" altLang="ko-KR" sz="1400">
                              <a:latin typeface="Georgia" panose="02040502050405020303" pitchFamily="18" charset="0"/>
                            </a:rPr>
                          </a:b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(8</a:t>
                          </a:r>
                          <a:r>
                            <a:rPr lang="en-US" altLang="ko-KR" sz="1400" baseline="30000">
                              <a:latin typeface="Georgia" panose="02040502050405020303" pitchFamily="18" charset="0"/>
                            </a:rPr>
                            <a:t>th</a:t>
                          </a: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 byte)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2">
                <a:extLst>
                  <a:ext uri="{FF2B5EF4-FFF2-40B4-BE49-F238E27FC236}">
                    <a16:creationId xmlns:a16="http://schemas.microsoft.com/office/drawing/2014/main" id="{219C9444-4B96-BC4F-9987-E335349D3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7072"/>
                  </p:ext>
                </p:extLst>
              </p:nvPr>
            </p:nvGraphicFramePr>
            <p:xfrm>
              <a:off x="4607595" y="3546018"/>
              <a:ext cx="1080568" cy="1407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568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63" t="-2439" r="-2326" b="-1829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63" t="-140000" r="-232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63" t="-175610" r="-2326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DDAD2-36FC-2345-ABD8-2F5B7C398C17}"/>
                  </a:ext>
                </a:extLst>
              </p:cNvPr>
              <p:cNvSpPr txBox="1"/>
              <p:nvPr/>
            </p:nvSpPr>
            <p:spPr>
              <a:xfrm>
                <a:off x="3678950" y="3620494"/>
                <a:ext cx="10213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256[0]</m:t>
                      </m:r>
                    </m:oMath>
                  </m:oMathPara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DDAD2-36FC-2345-ABD8-2F5B7C39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0" y="3620494"/>
                <a:ext cx="1021343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2C05-2BD8-B141-BFB2-3747AD369C37}"/>
                  </a:ext>
                </a:extLst>
              </p:cNvPr>
              <p:cNvSpPr txBox="1"/>
              <p:nvPr/>
            </p:nvSpPr>
            <p:spPr>
              <a:xfrm>
                <a:off x="3678949" y="4550561"/>
                <a:ext cx="10213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256[7]</m:t>
                      </m:r>
                    </m:oMath>
                  </m:oMathPara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F2C05-2BD8-B141-BFB2-3747AD369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49" y="4550561"/>
                <a:ext cx="102134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2">
                <a:extLst>
                  <a:ext uri="{FF2B5EF4-FFF2-40B4-BE49-F238E27FC236}">
                    <a16:creationId xmlns:a16="http://schemas.microsoft.com/office/drawing/2014/main" id="{D6664779-0F5E-8248-A9AA-324E6A8B9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147983"/>
                  </p:ext>
                </p:extLst>
              </p:nvPr>
            </p:nvGraphicFramePr>
            <p:xfrm>
              <a:off x="6096000" y="3546018"/>
              <a:ext cx="1080568" cy="1407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568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-bit </a:t>
                          </a:r>
                          <a:br>
                            <a:rPr lang="en-US" altLang="ko-KR" sz="1400">
                              <a:latin typeface="Georgia" panose="02040502050405020303" pitchFamily="18" charset="0"/>
                            </a:rPr>
                          </a:b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(1</a:t>
                          </a:r>
                          <a:r>
                            <a:rPr lang="en-US" altLang="ko-KR" sz="1400" baseline="30000">
                              <a:latin typeface="Georgia" panose="02040502050405020303" pitchFamily="18" charset="0"/>
                            </a:rPr>
                            <a:t>st</a:t>
                          </a: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 byte)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-bit</a:t>
                          </a:r>
                          <a:br>
                            <a:rPr lang="en-US" altLang="ko-KR" sz="1400">
                              <a:latin typeface="Georgia" panose="02040502050405020303" pitchFamily="18" charset="0"/>
                            </a:rPr>
                          </a:b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(8</a:t>
                          </a:r>
                          <a:r>
                            <a:rPr lang="en-US" altLang="ko-KR" sz="1400" baseline="30000">
                              <a:latin typeface="Georgia" panose="02040502050405020303" pitchFamily="18" charset="0"/>
                            </a:rPr>
                            <a:t>th</a:t>
                          </a:r>
                          <a:r>
                            <a:rPr lang="en-US" altLang="ko-KR" sz="1400">
                              <a:latin typeface="Georgia" panose="02040502050405020303" pitchFamily="18" charset="0"/>
                            </a:rPr>
                            <a:t> byte)</a:t>
                          </a:r>
                          <a:endParaRPr lang="ko-KR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2">
                <a:extLst>
                  <a:ext uri="{FF2B5EF4-FFF2-40B4-BE49-F238E27FC236}">
                    <a16:creationId xmlns:a16="http://schemas.microsoft.com/office/drawing/2014/main" id="{D6664779-0F5E-8248-A9AA-324E6A8B9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147983"/>
                  </p:ext>
                </p:extLst>
              </p:nvPr>
            </p:nvGraphicFramePr>
            <p:xfrm>
              <a:off x="6096000" y="3546018"/>
              <a:ext cx="1080568" cy="1407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568">
                      <a:extLst>
                        <a:ext uri="{9D8B030D-6E8A-4147-A177-3AD203B41FA5}">
                          <a16:colId xmlns:a16="http://schemas.microsoft.com/office/drawing/2014/main" val="223318639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63" t="-2439" r="-1163" b="-1829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074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63" t="-140000" r="-1163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38122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63" t="-175610" r="-1163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128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35798-59BB-9548-B1FE-C9AE4D62C4BF}"/>
                  </a:ext>
                </a:extLst>
              </p:cNvPr>
              <p:cNvSpPr txBox="1"/>
              <p:nvPr/>
            </p:nvSpPr>
            <p:spPr>
              <a:xfrm>
                <a:off x="7176569" y="3620494"/>
                <a:ext cx="10213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256[0]</m:t>
                      </m:r>
                    </m:oMath>
                  </m:oMathPara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35798-59BB-9548-B1FE-C9AE4D62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69" y="3620494"/>
                <a:ext cx="1021343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B2CE95-D821-7D46-9C0D-C3949565DD32}"/>
                  </a:ext>
                </a:extLst>
              </p:cNvPr>
              <p:cNvSpPr txBox="1"/>
              <p:nvPr/>
            </p:nvSpPr>
            <p:spPr>
              <a:xfrm>
                <a:off x="7176568" y="4550561"/>
                <a:ext cx="10213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𝑅𝐾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256[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B2CE95-D821-7D46-9C0D-C3949565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568" y="4550561"/>
                <a:ext cx="1021343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1BFBE-82B8-A74A-BCE0-DCE09AD634F9}"/>
                  </a:ext>
                </a:extLst>
              </p:cNvPr>
              <p:cNvSpPr txBox="1"/>
              <p:nvPr/>
            </p:nvSpPr>
            <p:spPr>
              <a:xfrm>
                <a:off x="5736590" y="3651272"/>
                <a:ext cx="31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1BFBE-82B8-A74A-BCE0-DCE09AD63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90" y="3651272"/>
                <a:ext cx="310983" cy="276999"/>
              </a:xfrm>
              <a:prstGeom prst="rect">
                <a:avLst/>
              </a:prstGeom>
              <a:blipFill>
                <a:blip r:embed="rId8"/>
                <a:stretch>
                  <a:fillRect l="-15385" r="-15385" b="-260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D4328-AF81-DF4E-BB04-6686EDDF113F}"/>
                  </a:ext>
                </a:extLst>
              </p:cNvPr>
              <p:cNvSpPr txBox="1"/>
              <p:nvPr/>
            </p:nvSpPr>
            <p:spPr>
              <a:xfrm>
                <a:off x="5736590" y="4550561"/>
                <a:ext cx="31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BD4328-AF81-DF4E-BB04-6686EDDF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90" y="4550561"/>
                <a:ext cx="310983" cy="276999"/>
              </a:xfrm>
              <a:prstGeom prst="rect">
                <a:avLst/>
              </a:prstGeom>
              <a:blipFill>
                <a:blip r:embed="rId9"/>
                <a:stretch>
                  <a:fillRect l="-15385" r="-15385" b="-217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6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A298-B7F5-4660-9E78-A935C4CF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AVX2-PIPO </a:t>
            </a:r>
            <a:r>
              <a:rPr lang="ko-KR" altLang="en-US" dirty="0"/>
              <a:t>구현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31A359-B3A7-4AEF-B09C-D481ADD3F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/>
              <a:t>S-Layer</a:t>
            </a:r>
            <a:br>
              <a:rPr lang="en-US" altLang="ko-KR" sz="1800"/>
            </a:br>
            <a:r>
              <a:rPr lang="en-US" altLang="ko-KR" sz="1800"/>
              <a:t>256-bit</a:t>
            </a:r>
            <a:r>
              <a:rPr lang="ko-KR" altLang="en-US" sz="1800"/>
              <a:t> 레지스터를 사용 </a:t>
            </a:r>
            <a:r>
              <a:rPr lang="en-US" altLang="ko-KR" sz="1800">
                <a:sym typeface="Wingdings" panose="05000000000000000000" pitchFamily="2" charset="2"/>
              </a:rPr>
              <a:t> </a:t>
            </a:r>
            <a:r>
              <a:rPr lang="ko-KR" altLang="en-US" sz="1800">
                <a:sym typeface="Wingdings" panose="05000000000000000000" pitchFamily="2" charset="2"/>
              </a:rPr>
              <a:t>기존 </a:t>
            </a:r>
            <a:r>
              <a:rPr lang="en-US" altLang="ko-KR" sz="1800">
                <a:sym typeface="Wingdings" panose="05000000000000000000" pitchFamily="2" charset="2"/>
              </a:rPr>
              <a:t>PIPO</a:t>
            </a:r>
            <a:r>
              <a:rPr lang="ko-KR" altLang="en-US" sz="1800">
                <a:sym typeface="Wingdings" panose="05000000000000000000" pitchFamily="2" charset="2"/>
              </a:rPr>
              <a:t>와 동일하게 접근 가능 </a:t>
            </a:r>
            <a:r>
              <a:rPr lang="en-US" altLang="ko-KR" sz="1800">
                <a:sym typeface="Wingdings" panose="05000000000000000000" pitchFamily="2" charset="2"/>
              </a:rPr>
              <a:t>(</a:t>
            </a:r>
            <a:r>
              <a:rPr lang="ko-KR" altLang="en-US" sz="1800">
                <a:sym typeface="Wingdings" panose="05000000000000000000" pitchFamily="2" charset="2"/>
              </a:rPr>
              <a:t>인덱스</a:t>
            </a:r>
            <a:r>
              <a:rPr lang="en-US" altLang="ko-KR" sz="1800">
                <a:sym typeface="Wingdings" panose="05000000000000000000" pitchFamily="2" charset="2"/>
              </a:rPr>
              <a:t>..)</a:t>
            </a:r>
            <a:br>
              <a:rPr lang="en-US" altLang="ko-KR" sz="1800">
                <a:sym typeface="Wingdings" panose="05000000000000000000" pitchFamily="2" charset="2"/>
              </a:rPr>
            </a:br>
            <a:r>
              <a:rPr lang="ko-KR" altLang="en-US" sz="1800">
                <a:sym typeface="Wingdings" panose="05000000000000000000" pitchFamily="2" charset="2"/>
              </a:rPr>
              <a:t>그러나 </a:t>
            </a:r>
            <a:r>
              <a:rPr lang="en-US" altLang="ko-KR" sz="1800">
                <a:sym typeface="Wingdings" panose="05000000000000000000" pitchFamily="2" charset="2"/>
              </a:rPr>
              <a:t>AVX2</a:t>
            </a:r>
            <a:r>
              <a:rPr lang="ko-KR" altLang="en-US" sz="1800">
                <a:sym typeface="Wingdings" panose="05000000000000000000" pitchFamily="2" charset="2"/>
              </a:rPr>
              <a:t>는 </a:t>
            </a:r>
            <a:r>
              <a:rPr lang="en-US" altLang="ko-KR" sz="1800">
                <a:sym typeface="Wingdings" panose="05000000000000000000" pitchFamily="2" charset="2"/>
              </a:rPr>
              <a:t>NOT </a:t>
            </a:r>
            <a:r>
              <a:rPr lang="ko-KR" altLang="en-US" sz="1800">
                <a:sym typeface="Wingdings" panose="05000000000000000000" pitchFamily="2" charset="2"/>
              </a:rPr>
              <a:t>연산을 지원하지 않아서 </a:t>
            </a:r>
            <a:r>
              <a:rPr lang="en-US" altLang="ko-KR" sz="1800">
                <a:sym typeface="Wingdings" panose="05000000000000000000" pitchFamily="2" charset="2"/>
              </a:rPr>
              <a:t>ANDNOT</a:t>
            </a:r>
            <a:r>
              <a:rPr lang="ko-KR" altLang="en-US" sz="1800">
                <a:sym typeface="Wingdings" panose="05000000000000000000" pitchFamily="2" charset="2"/>
              </a:rPr>
              <a:t>을 통해 구현</a:t>
            </a:r>
            <a:endParaRPr lang="en-US" altLang="ko-KR" sz="18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7882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AVX2-PIPO </a:t>
            </a:r>
            <a:r>
              <a:rPr lang="ko-KR" altLang="en-US" dirty="0"/>
              <a:t>구현 정리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R-Layer</a:t>
            </a:r>
            <a:br>
              <a:rPr lang="en-US" altLang="ko-KR" dirty="0"/>
            </a:br>
            <a:r>
              <a:rPr lang="en-US" altLang="ko-KR" sz="1600" dirty="0"/>
              <a:t>16-bit rotation</a:t>
            </a:r>
            <a:r>
              <a:rPr lang="ko-KR" altLang="en-US" sz="1600" dirty="0"/>
              <a:t> 구현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지난 번에는 </a:t>
            </a:r>
            <a:r>
              <a:rPr lang="en-US" altLang="ko-KR" sz="1600" dirty="0">
                <a:sym typeface="Wingdings" panose="05000000000000000000" pitchFamily="2" charset="2"/>
              </a:rPr>
              <a:t>8-bit</a:t>
            </a:r>
            <a:r>
              <a:rPr lang="ko-KR" altLang="en-US" sz="1600" dirty="0" err="1"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16-bit</a:t>
            </a:r>
            <a:r>
              <a:rPr lang="ko-KR" altLang="en-US" sz="1600" dirty="0">
                <a:sym typeface="Wingdings" panose="05000000000000000000" pitchFamily="2" charset="2"/>
              </a:rPr>
              <a:t>로 바꿔서 했는데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    처음부터 </a:t>
            </a:r>
            <a:r>
              <a:rPr lang="en-US" altLang="ko-KR" sz="1600" dirty="0">
                <a:sym typeface="Wingdings" panose="05000000000000000000" pitchFamily="2" charset="2"/>
              </a:rPr>
              <a:t>16bit </a:t>
            </a:r>
            <a:r>
              <a:rPr lang="ko-KR" altLang="en-US" sz="1600" dirty="0" err="1">
                <a:sym typeface="Wingdings" panose="05000000000000000000" pitchFamily="2" charset="2"/>
              </a:rPr>
              <a:t>평문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16</a:t>
            </a:r>
            <a:r>
              <a:rPr lang="ko-KR" altLang="en-US" sz="1600" dirty="0">
                <a:sym typeface="Wingdings" panose="05000000000000000000" pitchFamily="2" charset="2"/>
              </a:rPr>
              <a:t>개로 해서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    </a:t>
            </a:r>
            <a:r>
              <a:rPr lang="en-US" altLang="ko-KR" sz="1600" dirty="0">
                <a:sym typeface="Wingdings" panose="05000000000000000000" pitchFamily="2" charset="2"/>
              </a:rPr>
              <a:t>8-bit to 16-bit </a:t>
            </a:r>
            <a:r>
              <a:rPr lang="ko-KR" altLang="en-US" sz="1600" dirty="0">
                <a:sym typeface="Wingdings" panose="05000000000000000000" pitchFamily="2" charset="2"/>
              </a:rPr>
              <a:t> 변환 과정을 없앰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anose="05000000000000000000" pitchFamily="2" charset="2"/>
              </a:rPr>
              <a:t> 성능 향상</a:t>
            </a:r>
            <a:br>
              <a:rPr lang="en-US" altLang="ko-KR" sz="1600" dirty="0"/>
            </a:b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48BA34-E730-4C1F-8AED-BBD51203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25" y="1619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3129D3-0D85-43AB-A0B9-7F7781DE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779" y="-2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0C1DEE4-A286-44A9-B765-89D1B731C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488" y="17995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6">
                <a:extLst>
                  <a:ext uri="{FF2B5EF4-FFF2-40B4-BE49-F238E27FC236}">
                    <a16:creationId xmlns:a16="http://schemas.microsoft.com/office/drawing/2014/main" id="{86DA2BAB-EB64-1A41-91A7-0DB28A44C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634071"/>
                  </p:ext>
                </p:extLst>
              </p:nvPr>
            </p:nvGraphicFramePr>
            <p:xfrm>
              <a:off x="6443994" y="1179987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6">
                <a:extLst>
                  <a:ext uri="{FF2B5EF4-FFF2-40B4-BE49-F238E27FC236}">
                    <a16:creationId xmlns:a16="http://schemas.microsoft.com/office/drawing/2014/main" id="{86DA2BAB-EB64-1A41-91A7-0DB28A44C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634071"/>
                  </p:ext>
                </p:extLst>
              </p:nvPr>
            </p:nvGraphicFramePr>
            <p:xfrm>
              <a:off x="6443994" y="1179987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5000" r="-148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0526" r="-145789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28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118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21053" r="-1147368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95000" r="-9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595000" r="-8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695000" r="-7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36842" r="-73157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890000" r="-59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990000" r="-49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47368" r="-42105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185000" r="-3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285000"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457895" r="-11052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480000" r="-5000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1C9AD2-63E6-544E-B71D-A93B1FC7948C}"/>
              </a:ext>
            </a:extLst>
          </p:cNvPr>
          <p:cNvSpPr txBox="1"/>
          <p:nvPr/>
        </p:nvSpPr>
        <p:spPr>
          <a:xfrm>
            <a:off x="9964788" y="1213269"/>
            <a:ext cx="1613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16-bit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B2A5EA-1739-CD4F-9A34-FDEC2D9A0C18}"/>
                  </a:ext>
                </a:extLst>
              </p:cNvPr>
              <p:cNvSpPr txBox="1"/>
              <p:nvPr/>
            </p:nvSpPr>
            <p:spPr>
              <a:xfrm>
                <a:off x="7926880" y="1572559"/>
                <a:ext cx="3087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>
                    <a:latin typeface="Georgia" panose="02040502050405020303" pitchFamily="18" charset="0"/>
                  </a:rPr>
                  <a:t>Left rotation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400" b="1">
                  <a:latin typeface="Georgia" panose="02040502050405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(&lt;&lt;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&gt;&gt;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B2A5EA-1739-CD4F-9A34-FDEC2D9A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80" y="1572559"/>
                <a:ext cx="3087149" cy="523220"/>
              </a:xfrm>
              <a:prstGeom prst="rect">
                <a:avLst/>
              </a:prstGeom>
              <a:blipFill>
                <a:blip r:embed="rId3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3917A0-5697-4E4F-A61F-193BDE9E1FE5}"/>
              </a:ext>
            </a:extLst>
          </p:cNvPr>
          <p:cNvSpPr txBox="1"/>
          <p:nvPr/>
        </p:nvSpPr>
        <p:spPr>
          <a:xfrm>
            <a:off x="8272316" y="2492054"/>
            <a:ext cx="259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ANDMASK_R (for &gt;&gt;1)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6">
                <a:extLst>
                  <a:ext uri="{FF2B5EF4-FFF2-40B4-BE49-F238E27FC236}">
                    <a16:creationId xmlns:a16="http://schemas.microsoft.com/office/drawing/2014/main" id="{2F14402C-B6E9-424E-B1DE-2C41D9D560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660032"/>
                  </p:ext>
                </p:extLst>
              </p:nvPr>
            </p:nvGraphicFramePr>
            <p:xfrm>
              <a:off x="6443997" y="2839701"/>
              <a:ext cx="398531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2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6">
                <a:extLst>
                  <a:ext uri="{FF2B5EF4-FFF2-40B4-BE49-F238E27FC236}">
                    <a16:creationId xmlns:a16="http://schemas.microsoft.com/office/drawing/2014/main" id="{2F14402C-B6E9-424E-B1DE-2C41D9D560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660032"/>
                  </p:ext>
                </p:extLst>
              </p:nvPr>
            </p:nvGraphicFramePr>
            <p:xfrm>
              <a:off x="6443997" y="2839701"/>
              <a:ext cx="398531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2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5000" t="-3333" r="-148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10526" t="-3333" r="-145789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333" r="-128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3333" r="-118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421053" t="-3333" r="-114736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495000" t="-3333" r="-99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595000" t="-3333" r="-89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695000" t="-3333" r="-79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836842" t="-3333" r="-73157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890000" t="-3333" r="-59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990000" t="-3333" r="-49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147368" t="-3333" r="-42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185000" t="-3333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285000"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457895" t="-3333" r="-1105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480000" t="-3333" r="-500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6">
                <a:extLst>
                  <a:ext uri="{FF2B5EF4-FFF2-40B4-BE49-F238E27FC236}">
                    <a16:creationId xmlns:a16="http://schemas.microsoft.com/office/drawing/2014/main" id="{B38ADEB3-EB2B-864D-9BF5-08D7EC73BB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602261"/>
                  </p:ext>
                </p:extLst>
              </p:nvPr>
            </p:nvGraphicFramePr>
            <p:xfrm>
              <a:off x="6443996" y="2091664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6">
                <a:extLst>
                  <a:ext uri="{FF2B5EF4-FFF2-40B4-BE49-F238E27FC236}">
                    <a16:creationId xmlns:a16="http://schemas.microsoft.com/office/drawing/2014/main" id="{B38ADEB3-EB2B-864D-9BF5-08D7EC73BB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602261"/>
                  </p:ext>
                </p:extLst>
              </p:nvPr>
            </p:nvGraphicFramePr>
            <p:xfrm>
              <a:off x="6443996" y="2091664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5000" r="-148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0526" r="-145789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200000" r="-12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300000" r="-11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421053" r="-114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495000" r="-9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595000" r="-8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695000" r="-7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836842" r="-73157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890000" r="-5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990000" r="-4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47368" r="-42105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185000" r="-3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285000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457895" r="-11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l="-1480000" r="-500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F3DCD9-0B1E-FA40-BCBB-A2EDECC73E48}"/>
                  </a:ext>
                </a:extLst>
              </p:cNvPr>
              <p:cNvSpPr txBox="1"/>
              <p:nvPr/>
            </p:nvSpPr>
            <p:spPr>
              <a:xfrm>
                <a:off x="8289482" y="2487671"/>
                <a:ext cx="31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F3DCD9-0B1E-FA40-BCBB-A2EDECC73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2" y="2487671"/>
                <a:ext cx="310983" cy="276999"/>
              </a:xfrm>
              <a:prstGeom prst="rect">
                <a:avLst/>
              </a:prstGeom>
              <a:blipFill>
                <a:blip r:embed="rId6"/>
                <a:stretch>
                  <a:fillRect l="-15385" r="-15385" b="-260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아래쪽 16">
            <a:extLst>
              <a:ext uri="{FF2B5EF4-FFF2-40B4-BE49-F238E27FC236}">
                <a16:creationId xmlns:a16="http://schemas.microsoft.com/office/drawing/2014/main" id="{7A39836E-F650-9A4A-BEA8-7A2F6A7384B6}"/>
              </a:ext>
            </a:extLst>
          </p:cNvPr>
          <p:cNvSpPr/>
          <p:nvPr/>
        </p:nvSpPr>
        <p:spPr>
          <a:xfrm>
            <a:off x="8281993" y="3283775"/>
            <a:ext cx="327589" cy="27481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6">
                <a:extLst>
                  <a:ext uri="{FF2B5EF4-FFF2-40B4-BE49-F238E27FC236}">
                    <a16:creationId xmlns:a16="http://schemas.microsoft.com/office/drawing/2014/main" id="{A70D58ED-3586-9B43-897C-DF75A15D1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212931"/>
                  </p:ext>
                </p:extLst>
              </p:nvPr>
            </p:nvGraphicFramePr>
            <p:xfrm>
              <a:off x="6444021" y="3652717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6">
                <a:extLst>
                  <a:ext uri="{FF2B5EF4-FFF2-40B4-BE49-F238E27FC236}">
                    <a16:creationId xmlns:a16="http://schemas.microsoft.com/office/drawing/2014/main" id="{A70D58ED-3586-9B43-897C-DF75A15D1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212931"/>
                  </p:ext>
                </p:extLst>
              </p:nvPr>
            </p:nvGraphicFramePr>
            <p:xfrm>
              <a:off x="6444021" y="3652717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5000" r="-148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10526" r="-145789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12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r="-11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421053" r="-114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495000" r="-9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595000" r="-8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695000" r="-7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836842" r="-73157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890000" r="-5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990000" r="-4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147368" r="-42105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185000" r="-3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285000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457895" r="-11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1480000" r="-500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6">
                <a:extLst>
                  <a:ext uri="{FF2B5EF4-FFF2-40B4-BE49-F238E27FC236}">
                    <a16:creationId xmlns:a16="http://schemas.microsoft.com/office/drawing/2014/main" id="{1A52AB9B-8BED-C743-91A4-EBAF6581BE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79839"/>
                  </p:ext>
                </p:extLst>
              </p:nvPr>
            </p:nvGraphicFramePr>
            <p:xfrm>
              <a:off x="6444021" y="5079286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6">
                <a:extLst>
                  <a:ext uri="{FF2B5EF4-FFF2-40B4-BE49-F238E27FC236}">
                    <a16:creationId xmlns:a16="http://schemas.microsoft.com/office/drawing/2014/main" id="{1A52AB9B-8BED-C743-91A4-EBAF6581BE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79839"/>
                  </p:ext>
                </p:extLst>
              </p:nvPr>
            </p:nvGraphicFramePr>
            <p:xfrm>
              <a:off x="6444021" y="5079286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5000" r="-148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10526" r="-145789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200000" r="-128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300000" r="-118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421053" r="-1147368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495000" r="-9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595000" r="-8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695000" r="-79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836842" r="-73157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890000" r="-59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990000" r="-495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147368" r="-42105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185000" r="-3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285000"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457895" r="-11052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1480000" r="-5000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6">
                <a:extLst>
                  <a:ext uri="{FF2B5EF4-FFF2-40B4-BE49-F238E27FC236}">
                    <a16:creationId xmlns:a16="http://schemas.microsoft.com/office/drawing/2014/main" id="{6D7E8CD5-ECE2-EA45-A4D7-49DD8A6DD1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352528"/>
                  </p:ext>
                </p:extLst>
              </p:nvPr>
            </p:nvGraphicFramePr>
            <p:xfrm>
              <a:off x="6444021" y="4226226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6">
                <a:extLst>
                  <a:ext uri="{FF2B5EF4-FFF2-40B4-BE49-F238E27FC236}">
                    <a16:creationId xmlns:a16="http://schemas.microsoft.com/office/drawing/2014/main" id="{6D7E8CD5-ECE2-EA45-A4D7-49DD8A6DD1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352528"/>
                  </p:ext>
                </p:extLst>
              </p:nvPr>
            </p:nvGraphicFramePr>
            <p:xfrm>
              <a:off x="6444021" y="4226226"/>
              <a:ext cx="398529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1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1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5000" r="-148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10526" r="-145789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200000" r="-12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300000" r="-11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421053" r="-114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495000" r="-9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595000" r="-8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695000" r="-7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836842" r="-73157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890000" r="-5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990000" r="-4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147368" r="-42105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185000" r="-3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285000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457895" r="-11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9"/>
                          <a:stretch>
                            <a:fillRect l="-1480000" r="-500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661ED-9DB9-6543-971F-A6D5089F1409}"/>
                  </a:ext>
                </a:extLst>
              </p:cNvPr>
              <p:cNvSpPr txBox="1"/>
              <p:nvPr/>
            </p:nvSpPr>
            <p:spPr>
              <a:xfrm>
                <a:off x="8321680" y="4633334"/>
                <a:ext cx="2292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661ED-9DB9-6543-971F-A6D5089F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680" y="4633334"/>
                <a:ext cx="229265" cy="369332"/>
              </a:xfrm>
              <a:prstGeom prst="rect">
                <a:avLst/>
              </a:prstGeom>
              <a:blipFill>
                <a:blip r:embed="rId10"/>
                <a:stretch>
                  <a:fillRect l="-31579" r="-26316" b="-32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6">
                <a:extLst>
                  <a:ext uri="{FF2B5EF4-FFF2-40B4-BE49-F238E27FC236}">
                    <a16:creationId xmlns:a16="http://schemas.microsoft.com/office/drawing/2014/main" id="{DBC19BBA-6609-2247-8AF6-5737385029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18679"/>
                  </p:ext>
                </p:extLst>
              </p:nvPr>
            </p:nvGraphicFramePr>
            <p:xfrm>
              <a:off x="6444021" y="5849053"/>
              <a:ext cx="398531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2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6">
                <a:extLst>
                  <a:ext uri="{FF2B5EF4-FFF2-40B4-BE49-F238E27FC236}">
                    <a16:creationId xmlns:a16="http://schemas.microsoft.com/office/drawing/2014/main" id="{DBC19BBA-6609-2247-8AF6-5737385029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18679"/>
                  </p:ext>
                </p:extLst>
              </p:nvPr>
            </p:nvGraphicFramePr>
            <p:xfrm>
              <a:off x="6444021" y="5849053"/>
              <a:ext cx="398531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082">
                      <a:extLst>
                        <a:ext uri="{9D8B030D-6E8A-4147-A177-3AD203B41FA5}">
                          <a16:colId xmlns:a16="http://schemas.microsoft.com/office/drawing/2014/main" val="140972534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0916086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1160347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131576679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39414564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409971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722564388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4005856753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76024645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345963185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467954287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372745605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2898028051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384077342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854273670"/>
                        </a:ext>
                      </a:extLst>
                    </a:gridCol>
                    <a:gridCol w="249082">
                      <a:extLst>
                        <a:ext uri="{9D8B030D-6E8A-4147-A177-3AD203B41FA5}">
                          <a16:colId xmlns:a16="http://schemas.microsoft.com/office/drawing/2014/main" val="1007739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5000" t="-3333" r="-148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10526" t="-3333" r="-145789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200000" t="-3333" r="-12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300000" t="-3333" r="-118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421053" t="-3333" r="-11473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495000" t="-3333" r="-9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595000" t="-3333" r="-8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695000" t="-3333" r="-79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836842" t="-3333" r="-73157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890000" t="-3333" r="-5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990000" t="-3333" r="-495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147368" t="-3333" r="-42105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185000" t="-3333" r="-3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285000" t="-3333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457895" t="-3333" r="-11052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1"/>
                          <a:stretch>
                            <a:fillRect l="-1480000" t="-3333" r="-500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458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화살표: 아래쪽 22">
            <a:extLst>
              <a:ext uri="{FF2B5EF4-FFF2-40B4-BE49-F238E27FC236}">
                <a16:creationId xmlns:a16="http://schemas.microsoft.com/office/drawing/2014/main" id="{61CBDC1C-85F9-2548-97FD-88426571C00F}"/>
              </a:ext>
            </a:extLst>
          </p:cNvPr>
          <p:cNvSpPr/>
          <p:nvPr/>
        </p:nvSpPr>
        <p:spPr>
          <a:xfrm>
            <a:off x="8272316" y="5513461"/>
            <a:ext cx="327589" cy="27699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5">
            <a:extLst>
              <a:ext uri="{FF2B5EF4-FFF2-40B4-BE49-F238E27FC236}">
                <a16:creationId xmlns:a16="http://schemas.microsoft.com/office/drawing/2014/main" id="{830B9163-1BF2-BC43-B912-08F1EB82817B}"/>
              </a:ext>
            </a:extLst>
          </p:cNvPr>
          <p:cNvSpPr/>
          <p:nvPr/>
        </p:nvSpPr>
        <p:spPr>
          <a:xfrm>
            <a:off x="8281371" y="1706929"/>
            <a:ext cx="327589" cy="25557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00BEEA-7838-9548-8C8E-1AA0B7C229A0}"/>
                  </a:ext>
                </a:extLst>
              </p:cNvPr>
              <p:cNvSpPr txBox="1"/>
              <p:nvPr/>
            </p:nvSpPr>
            <p:spPr>
              <a:xfrm>
                <a:off x="5570727" y="3232684"/>
                <a:ext cx="733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Georgia" panose="02040502050405020303" pitchFamily="18" charset="0"/>
                  </a:rPr>
                  <a:t>&lt;&lt;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00BEEA-7838-9548-8C8E-1AA0B7C22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27" y="3232684"/>
                <a:ext cx="733380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연결선: 꺾임 2">
            <a:extLst>
              <a:ext uri="{FF2B5EF4-FFF2-40B4-BE49-F238E27FC236}">
                <a16:creationId xmlns:a16="http://schemas.microsoft.com/office/drawing/2014/main" id="{D667140C-C938-8644-90C1-C1B1AF79BF1F}"/>
              </a:ext>
            </a:extLst>
          </p:cNvPr>
          <p:cNvCxnSpPr>
            <a:cxnSpLocks/>
            <a:stCxn id="13" idx="1"/>
            <a:endCxn id="18" idx="1"/>
          </p:cNvCxnSpPr>
          <p:nvPr/>
        </p:nvCxnSpPr>
        <p:spPr>
          <a:xfrm rot="10800000" flipH="1" flipV="1">
            <a:off x="6443995" y="2277084"/>
            <a:ext cx="25" cy="2134562"/>
          </a:xfrm>
          <a:prstGeom prst="bentConnector3">
            <a:avLst>
              <a:gd name="adj1" fmla="val -9144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8EC06B-F761-E64B-BD52-903CCCE5FCFF}"/>
                  </a:ext>
                </a:extLst>
              </p:cNvPr>
              <p:cNvSpPr txBox="1"/>
              <p:nvPr/>
            </p:nvSpPr>
            <p:spPr>
              <a:xfrm>
                <a:off x="10488398" y="4317026"/>
                <a:ext cx="733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Georgia" panose="02040502050405020303" pitchFamily="18" charset="0"/>
                  </a:rPr>
                  <a:t>&gt;&gt;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8EC06B-F761-E64B-BD52-903CCCE5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398" y="4317026"/>
                <a:ext cx="733380" cy="307777"/>
              </a:xfrm>
              <a:prstGeom prst="rect">
                <a:avLst/>
              </a:prstGeom>
              <a:blipFill>
                <a:blip r:embed="rId13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연결선: 꺾임 33">
            <a:extLst>
              <a:ext uri="{FF2B5EF4-FFF2-40B4-BE49-F238E27FC236}">
                <a16:creationId xmlns:a16="http://schemas.microsoft.com/office/drawing/2014/main" id="{18A81FEA-4651-E745-8120-B6902DD70D2E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10429317" y="3838137"/>
            <a:ext cx="12700" cy="14265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01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ko-KR" altLang="en-US" dirty="0"/>
              <a:t> 정리 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/>
              <a:t>구현 결과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endParaRPr kumimoji="1" lang="ko-Kore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5FD813-F0A0-B04A-875D-B2335432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20" y="1883171"/>
            <a:ext cx="7124160" cy="38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</a:t>
            </a:r>
            <a:r>
              <a:rPr kumimoji="1" lang="ko-KR" altLang="en-US" dirty="0"/>
              <a:t> 성능 평가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DA8DB-8A16-9343-9E80-B793D97DD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/>
              <a:t>성능 비교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endParaRPr kumimoji="1" lang="ko-Kore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EDC578-ED26-FC44-B25D-9126487C7890}"/>
              </a:ext>
            </a:extLst>
          </p:cNvPr>
          <p:cNvGrpSpPr/>
          <p:nvPr/>
        </p:nvGrpSpPr>
        <p:grpSpPr>
          <a:xfrm>
            <a:off x="0" y="1844847"/>
            <a:ext cx="7936073" cy="4176227"/>
            <a:chOff x="2564508" y="1399401"/>
            <a:chExt cx="7936073" cy="41762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07874C-4C72-5541-A6A6-4F9C24D7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8" y="1399401"/>
              <a:ext cx="7936073" cy="26361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002586-68FC-8442-812A-FAEF40E2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2942" y="4156168"/>
              <a:ext cx="7899204" cy="141946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EC0A27-D4F8-B746-A1AA-BAAE21557EB2}"/>
              </a:ext>
            </a:extLst>
          </p:cNvPr>
          <p:cNvSpPr/>
          <p:nvPr/>
        </p:nvSpPr>
        <p:spPr>
          <a:xfrm>
            <a:off x="7936073" y="5280674"/>
            <a:ext cx="3995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Helvetica" pitchFamily="2" charset="0"/>
              </a:rPr>
              <a:t>AVX2-PIPO16</a:t>
            </a:r>
            <a:r>
              <a:rPr lang="ko-KR" altLang="en-US" dirty="0">
                <a:latin typeface="Helvetica" pitchFamily="2" charset="0"/>
              </a:rPr>
              <a:t>의 성능이 가장 좋으며</a:t>
            </a:r>
            <a:r>
              <a:rPr lang="en-US" altLang="ko-KR" dirty="0">
                <a:latin typeface="Helvetica" pitchFamily="2" charset="0"/>
              </a:rPr>
              <a:t>, </a:t>
            </a:r>
            <a:br>
              <a:rPr lang="en-US" altLang="ko-KR" dirty="0">
                <a:latin typeface="Helvetica" pitchFamily="2" charset="0"/>
              </a:rPr>
            </a:br>
            <a:r>
              <a:rPr lang="en" altLang="ko-Kore-KR" dirty="0">
                <a:latin typeface="Helvetica" pitchFamily="2" charset="0"/>
              </a:rPr>
              <a:t>Ref. C</a:t>
            </a:r>
            <a:r>
              <a:rPr lang="ko-KR" altLang="en-US" dirty="0">
                <a:latin typeface="Helvetica" pitchFamily="2" charset="0"/>
              </a:rPr>
              <a:t>에 비해 약 </a:t>
            </a:r>
            <a:r>
              <a:rPr lang="en-US" altLang="ko-KR" dirty="0">
                <a:latin typeface="Helvetica" pitchFamily="2" charset="0"/>
              </a:rPr>
              <a:t>7.34</a:t>
            </a:r>
            <a:r>
              <a:rPr lang="ko-KR" altLang="en-US" dirty="0">
                <a:latin typeface="Helvetica" pitchFamily="2" charset="0"/>
              </a:rPr>
              <a:t>배의 성능향상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5E6718-316A-B44F-AE8E-61DF46E58529}"/>
              </a:ext>
            </a:extLst>
          </p:cNvPr>
          <p:cNvSpPr/>
          <p:nvPr/>
        </p:nvSpPr>
        <p:spPr>
          <a:xfrm>
            <a:off x="7899205" y="2775107"/>
            <a:ext cx="4274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Helvetica" pitchFamily="2" charset="0"/>
              </a:rPr>
              <a:t>3200</a:t>
            </a:r>
            <a:r>
              <a:rPr lang="ko-KR" altLang="en-US" dirty="0">
                <a:latin typeface="Helvetica" pitchFamily="2" charset="0"/>
              </a:rPr>
              <a:t>만개의 </a:t>
            </a:r>
            <a:r>
              <a:rPr lang="ko-KR" altLang="en-US" dirty="0" err="1">
                <a:latin typeface="Helvetica" pitchFamily="2" charset="0"/>
              </a:rPr>
              <a:t>평문</a:t>
            </a:r>
            <a:r>
              <a:rPr lang="ko-KR" altLang="en-US" dirty="0">
                <a:latin typeface="Helvetica" pitchFamily="2" charset="0"/>
              </a:rPr>
              <a:t> 블록에 대해 </a:t>
            </a:r>
            <a:br>
              <a:rPr lang="en-US" altLang="ko-KR" dirty="0">
                <a:latin typeface="Helvetica" pitchFamily="2" charset="0"/>
              </a:rPr>
            </a:br>
            <a:r>
              <a:rPr lang="en" altLang="ko-Kore-KR" dirty="0" err="1">
                <a:latin typeface="Helvetica" pitchFamily="2" charset="0"/>
              </a:rPr>
              <a:t>Ref.C</a:t>
            </a:r>
            <a:r>
              <a:rPr lang="ko-KR" altLang="en-US" dirty="0">
                <a:latin typeface="Helvetica" pitchFamily="2" charset="0"/>
              </a:rPr>
              <a:t>에 비해 </a:t>
            </a:r>
            <a:endParaRPr lang="en-US" altLang="ko-KR" dirty="0">
              <a:latin typeface="Helvetica" pitchFamily="2" charset="0"/>
            </a:endParaRPr>
          </a:p>
          <a:p>
            <a:pPr algn="ctr"/>
            <a:r>
              <a:rPr lang="en-US" altLang="ko-KR" dirty="0"/>
              <a:t>AVX2-PIPO32 : 1.801</a:t>
            </a:r>
            <a:r>
              <a:rPr lang="ko-KR" altLang="en-US" dirty="0"/>
              <a:t>배</a:t>
            </a:r>
            <a:endParaRPr lang="en-US" altLang="ko-KR" dirty="0">
              <a:latin typeface="Helvetica" pitchFamily="2" charset="0"/>
            </a:endParaRPr>
          </a:p>
          <a:p>
            <a:pPr algn="ctr"/>
            <a:r>
              <a:rPr lang="en-US" altLang="ko-KR" dirty="0">
                <a:latin typeface="Helvetica" pitchFamily="2" charset="0"/>
              </a:rPr>
              <a:t>AVX2-PIPO16 : 7.345</a:t>
            </a:r>
            <a:r>
              <a:rPr lang="ko-KR" altLang="en-US" dirty="0">
                <a:latin typeface="Helvetica" pitchFamily="2" charset="0"/>
              </a:rPr>
              <a:t>배의 연산 속도</a:t>
            </a:r>
            <a:endParaRPr lang="ko-KR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3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텍스트 개체 틀 2">
            <a:extLst>
              <a:ext uri="{FF2B5EF4-FFF2-40B4-BE49-F238E27FC236}">
                <a16:creationId xmlns:a16="http://schemas.microsoft.com/office/drawing/2014/main" id="{9BEA82EE-300A-ED44-BC20-F790213213FA}"/>
              </a:ext>
            </a:extLst>
          </p:cNvPr>
          <p:cNvSpPr txBox="1">
            <a:spLocks/>
          </p:cNvSpPr>
          <p:nvPr/>
        </p:nvSpPr>
        <p:spPr>
          <a:xfrm>
            <a:off x="425569" y="1109063"/>
            <a:ext cx="1136967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FF1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roundfunction</a:t>
            </a:r>
            <a:r>
              <a:rPr lang="ko-KR" altLang="en-US" sz="1800" dirty="0"/>
              <a:t>에는 </a:t>
            </a:r>
            <a:r>
              <a:rPr lang="en-US" altLang="ko-KR" sz="1800" dirty="0"/>
              <a:t>PRF</a:t>
            </a:r>
            <a:r>
              <a:rPr lang="ko-KR" altLang="en-US" sz="1800" dirty="0"/>
              <a:t>와 </a:t>
            </a:r>
            <a:r>
              <a:rPr lang="en-US" altLang="ko-KR" sz="1800" dirty="0"/>
              <a:t>CIPH </a:t>
            </a:r>
            <a:r>
              <a:rPr lang="ko-KR" altLang="en-US" sz="1800" dirty="0"/>
              <a:t>함수 존재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PRF, CIPH </a:t>
            </a:r>
            <a:r>
              <a:rPr lang="ko-KR" altLang="en-US" sz="1800" dirty="0"/>
              <a:t>에는 </a:t>
            </a:r>
            <a:r>
              <a:rPr lang="en-US" altLang="ko-KR" sz="1800" dirty="0"/>
              <a:t>AES128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PRF</a:t>
            </a:r>
            <a:br>
              <a:rPr lang="en-US" altLang="ko-KR" sz="1800" dirty="0"/>
            </a:br>
            <a:r>
              <a:rPr lang="ko-KR" altLang="en-US" sz="1600" dirty="0"/>
              <a:t>길이가 </a:t>
            </a:r>
            <a:r>
              <a:rPr lang="en-US" altLang="ko-KR" sz="1600" dirty="0"/>
              <a:t>16byte</a:t>
            </a:r>
            <a:r>
              <a:rPr lang="ko-KR" altLang="en-US" sz="1600" dirty="0"/>
              <a:t>로 고정된 값을 초기 블록으로  입력</a:t>
            </a:r>
            <a:br>
              <a:rPr lang="en-US" altLang="ko-KR" sz="1600" dirty="0"/>
            </a:b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입력 </a:t>
            </a:r>
            <a:r>
              <a:rPr lang="ko-KR" altLang="en-US" sz="1600" dirty="0" err="1"/>
              <a:t>평문이</a:t>
            </a:r>
            <a:r>
              <a:rPr lang="ko-KR" altLang="en-US" sz="1600" dirty="0"/>
              <a:t> 길어도 </a:t>
            </a:r>
            <a:r>
              <a:rPr lang="en-US" altLang="ko-KR" sz="1600" dirty="0"/>
              <a:t>PRF</a:t>
            </a:r>
            <a:r>
              <a:rPr lang="ko-KR" altLang="en-US" sz="1600" dirty="0"/>
              <a:t>는 </a:t>
            </a:r>
            <a:r>
              <a:rPr lang="en-US" altLang="ko-KR" sz="1600" dirty="0"/>
              <a:t>128bit </a:t>
            </a:r>
            <a:r>
              <a:rPr lang="ko-KR" altLang="en-US" sz="1600" dirty="0"/>
              <a:t>하나를 입력</a:t>
            </a:r>
            <a:r>
              <a:rPr lang="en-US" altLang="ko-KR" sz="1600" dirty="0"/>
              <a:t> </a:t>
            </a:r>
            <a:r>
              <a:rPr lang="ko-KR" altLang="en-US" sz="1600" dirty="0"/>
              <a:t>받음</a:t>
            </a:r>
            <a:br>
              <a:rPr lang="en-US" altLang="ko-KR" sz="1600" dirty="0"/>
            </a:br>
            <a:r>
              <a:rPr lang="ko-KR" altLang="en-US" sz="1600" dirty="0"/>
              <a:t>병렬 처리없이 </a:t>
            </a:r>
            <a:r>
              <a:rPr lang="en-US" altLang="ko-KR" sz="1600" dirty="0"/>
              <a:t>AES-128-CBC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/>
              <a:t>CIPH</a:t>
            </a:r>
            <a:br>
              <a:rPr lang="en-US" altLang="ko-KR" sz="1800" dirty="0"/>
            </a:br>
            <a:r>
              <a:rPr lang="en-US" altLang="ko-KR" sz="1600" dirty="0"/>
              <a:t>Q (tweak,</a:t>
            </a:r>
            <a:r>
              <a:rPr lang="ko-KR" altLang="en-US" sz="1600" dirty="0"/>
              <a:t> </a:t>
            </a:r>
            <a:r>
              <a:rPr lang="en-US" altLang="ko-KR" sz="1600" dirty="0"/>
              <a:t>d </a:t>
            </a:r>
            <a:r>
              <a:rPr lang="ko-KR" altLang="en-US" sz="1600" dirty="0"/>
              <a:t>등에 의해 길이 결정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dirty="0"/>
              <a:t>PRF</a:t>
            </a:r>
            <a:r>
              <a:rPr lang="ko-KR" altLang="en-US" sz="1600" dirty="0"/>
              <a:t>의 </a:t>
            </a:r>
            <a:r>
              <a:rPr lang="en-US" altLang="ko-KR" sz="1600" dirty="0"/>
              <a:t>output (16byte)</a:t>
            </a:r>
            <a:r>
              <a:rPr lang="ko-KR" altLang="en-US" sz="1600" dirty="0"/>
              <a:t>을 입력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기존 </a:t>
            </a:r>
            <a:r>
              <a:rPr lang="en-US" altLang="ko-KR" sz="1600" dirty="0">
                <a:sym typeface="Wingdings" panose="05000000000000000000" pitchFamily="2" charset="2"/>
              </a:rPr>
              <a:t>FF1</a:t>
            </a:r>
            <a:r>
              <a:rPr lang="ko-KR" altLang="en-US" sz="1600" dirty="0">
                <a:sym typeface="Wingdings" panose="05000000000000000000" pitchFamily="2" charset="2"/>
              </a:rPr>
              <a:t>의 경우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암호화 한 번 수행 후 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    </a:t>
            </a:r>
            <a:r>
              <a:rPr lang="en-US" altLang="ko-KR" sz="1600" dirty="0">
                <a:sym typeface="Wingdings" panose="05000000000000000000" pitchFamily="2" charset="2"/>
              </a:rPr>
              <a:t>Q 16</a:t>
            </a:r>
            <a:r>
              <a:rPr lang="ko-KR" altLang="en-US" sz="1600" dirty="0">
                <a:sym typeface="Wingdings" panose="05000000000000000000" pitchFamily="2" charset="2"/>
              </a:rPr>
              <a:t>바이트 이동 후 </a:t>
            </a:r>
            <a:r>
              <a:rPr lang="en-US" altLang="ko-KR" sz="1600" dirty="0">
                <a:sym typeface="Wingdings" panose="05000000000000000000" pitchFamily="2" charset="2"/>
              </a:rPr>
              <a:t>Ri</a:t>
            </a:r>
            <a:r>
              <a:rPr lang="ko-KR" altLang="en-US" sz="1600" dirty="0">
                <a:sym typeface="Wingdings" panose="05000000000000000000" pitchFamily="2" charset="2"/>
              </a:rPr>
              <a:t>와 다시 </a:t>
            </a:r>
            <a:r>
              <a:rPr lang="en-US" altLang="ko-KR" sz="1600" dirty="0">
                <a:sym typeface="Wingdings" panose="05000000000000000000" pitchFamily="2" charset="2"/>
              </a:rPr>
              <a:t>XOR </a:t>
            </a:r>
            <a:r>
              <a:rPr lang="ko-KR" altLang="en-US" sz="1600" dirty="0">
                <a:sym typeface="Wingdings" panose="05000000000000000000" pitchFamily="2" charset="2"/>
              </a:rPr>
              <a:t>후 암호화 </a:t>
            </a:r>
            <a:r>
              <a:rPr lang="en-US" altLang="ko-KR" sz="1600" dirty="0">
                <a:sym typeface="Wingdings" panose="05000000000000000000" pitchFamily="2" charset="2"/>
              </a:rPr>
              <a:t>…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ym typeface="Wingdings" panose="05000000000000000000" pitchFamily="2" charset="2"/>
              </a:rPr>
              <a:t> 제안 방법의 경우</a:t>
            </a:r>
            <a:r>
              <a:rPr lang="en-US" altLang="ko-KR" sz="1600" dirty="0">
                <a:sym typeface="Wingdings" panose="05000000000000000000" pitchFamily="2" charset="2"/>
              </a:rPr>
              <a:t>, 16</a:t>
            </a:r>
            <a:r>
              <a:rPr lang="ko-KR" altLang="en-US" sz="1600" dirty="0">
                <a:sym typeface="Wingdings" panose="05000000000000000000" pitchFamily="2" charset="2"/>
              </a:rPr>
              <a:t>개 </a:t>
            </a:r>
            <a:r>
              <a:rPr lang="ko-KR" altLang="en-US" sz="1600" dirty="0" err="1">
                <a:sym typeface="Wingdings" panose="05000000000000000000" pitchFamily="2" charset="2"/>
              </a:rPr>
              <a:t>평문에</a:t>
            </a:r>
            <a:r>
              <a:rPr lang="ko-KR" altLang="en-US" sz="1600" dirty="0">
                <a:sym typeface="Wingdings" panose="05000000000000000000" pitchFamily="2" charset="2"/>
              </a:rPr>
              <a:t> 대해 한 번에 암호화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4CD9DF-43E6-FD4B-A5FC-03AD76CA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AVX2-PIPO-</a:t>
            </a:r>
            <a:r>
              <a:rPr kumimoji="1" lang="en-US" altLang="ko-KR" dirty="0"/>
              <a:t>FF1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DE4037A8-ACFC-C24C-A571-FDE5A5386B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081498"/>
                  </p:ext>
                </p:extLst>
              </p:nvPr>
            </p:nvGraphicFramePr>
            <p:xfrm>
              <a:off x="5999550" y="1356975"/>
              <a:ext cx="5988880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67045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2664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baseline="-250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baseline="-250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DE4037A8-ACFC-C24C-A571-FDE5A5386B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081498"/>
                  </p:ext>
                </p:extLst>
              </p:nvPr>
            </p:nvGraphicFramePr>
            <p:xfrm>
              <a:off x="5999550" y="1356975"/>
              <a:ext cx="5988880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67045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359474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63" r="-2618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8710" r="-58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64AA2A-0538-DE40-AE2F-8E207D0BD67E}"/>
                  </a:ext>
                </a:extLst>
              </p:cNvPr>
              <p:cNvSpPr txBox="1"/>
              <p:nvPr/>
            </p:nvSpPr>
            <p:spPr>
              <a:xfrm>
                <a:off x="6215183" y="2326783"/>
                <a:ext cx="3332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64AA2A-0538-DE40-AE2F-8E207D0BD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183" y="2326783"/>
                <a:ext cx="333276" cy="307777"/>
              </a:xfrm>
              <a:prstGeom prst="rect">
                <a:avLst/>
              </a:prstGeom>
              <a:blipFill>
                <a:blip r:embed="rId3"/>
                <a:stretch>
                  <a:fillRect l="-22222" r="-22222" b="-2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4">
                <a:extLst>
                  <a:ext uri="{FF2B5EF4-FFF2-40B4-BE49-F238E27FC236}">
                    <a16:creationId xmlns:a16="http://schemas.microsoft.com/office/drawing/2014/main" id="{BC99A30C-F707-034F-9333-97CB2AA35F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385925"/>
                  </p:ext>
                </p:extLst>
              </p:nvPr>
            </p:nvGraphicFramePr>
            <p:xfrm>
              <a:off x="6006984" y="3266902"/>
              <a:ext cx="5981446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59611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266405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baseline="-2500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baseline="-250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4">
                <a:extLst>
                  <a:ext uri="{FF2B5EF4-FFF2-40B4-BE49-F238E27FC236}">
                    <a16:creationId xmlns:a16="http://schemas.microsoft.com/office/drawing/2014/main" id="{BC99A30C-F707-034F-9333-97CB2AA35F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385925"/>
                  </p:ext>
                </p:extLst>
              </p:nvPr>
            </p:nvGraphicFramePr>
            <p:xfrm>
              <a:off x="6006984" y="3266902"/>
              <a:ext cx="5981446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59611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359474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t="-3448" r="-26183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8416" t="-3448" r="-58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9661D9C-9896-3144-ACB3-82285EF32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35963"/>
              </p:ext>
            </p:extLst>
          </p:nvPr>
        </p:nvGraphicFramePr>
        <p:xfrm>
          <a:off x="5999550" y="4823286"/>
          <a:ext cx="5988880" cy="3657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67045">
                  <a:extLst>
                    <a:ext uri="{9D8B030D-6E8A-4147-A177-3AD203B41FA5}">
                      <a16:colId xmlns:a16="http://schemas.microsoft.com/office/drawing/2014/main" val="298580464"/>
                    </a:ext>
                  </a:extLst>
                </a:gridCol>
                <a:gridCol w="4321835">
                  <a:extLst>
                    <a:ext uri="{9D8B030D-6E8A-4147-A177-3AD203B41FA5}">
                      <a16:colId xmlns:a16="http://schemas.microsoft.com/office/drawing/2014/main" val="2760883482"/>
                    </a:ext>
                  </a:extLst>
                </a:gridCol>
              </a:tblGrid>
              <a:tr h="2664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7677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78CFDF-4830-9745-9E21-0B2DA4BFFA6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381821" y="1713630"/>
            <a:ext cx="0" cy="613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D1A3CA6-020D-EA4F-A574-C5FCAF51E1B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376137" y="2634560"/>
            <a:ext cx="5684" cy="633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659557-01A0-3A47-A39F-B0947FE73B2A}"/>
              </a:ext>
            </a:extLst>
          </p:cNvPr>
          <p:cNvCxnSpPr>
            <a:cxnSpLocks/>
            <a:stCxn id="18" idx="1"/>
            <a:endCxn id="5" idx="3"/>
          </p:cNvCxnSpPr>
          <p:nvPr/>
        </p:nvCxnSpPr>
        <p:spPr>
          <a:xfrm flipH="1" flipV="1">
            <a:off x="6548459" y="2480672"/>
            <a:ext cx="239319" cy="2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F605A-1C0E-5640-AEED-078F1FB5E1BF}"/>
              </a:ext>
            </a:extLst>
          </p:cNvPr>
          <p:cNvSpPr/>
          <p:nvPr/>
        </p:nvSpPr>
        <p:spPr>
          <a:xfrm>
            <a:off x="6738090" y="1896901"/>
            <a:ext cx="3313323" cy="1011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CB4EE0-5974-4944-AA21-CF457ACA66FE}"/>
              </a:ext>
            </a:extLst>
          </p:cNvPr>
          <p:cNvCxnSpPr>
            <a:cxnSpLocks/>
          </p:cNvCxnSpPr>
          <p:nvPr/>
        </p:nvCxnSpPr>
        <p:spPr>
          <a:xfrm>
            <a:off x="11628607" y="1713630"/>
            <a:ext cx="0" cy="1539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6A5B03-17C7-9349-A85D-C0B48A420848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9971758" y="2482895"/>
            <a:ext cx="1690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8D0DEA-F827-A94B-93C1-F5DDC076C663}"/>
              </a:ext>
            </a:extLst>
          </p:cNvPr>
          <p:cNvSpPr txBox="1"/>
          <p:nvPr/>
        </p:nvSpPr>
        <p:spPr>
          <a:xfrm>
            <a:off x="6714615" y="1891927"/>
            <a:ext cx="179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Georgia" panose="02040502050405020303" pitchFamily="18" charset="0"/>
              </a:rPr>
              <a:t>RoundFunction</a:t>
            </a:r>
            <a:endParaRPr lang="ko-KR" altLang="en-US" sz="1600" baseline="-25000" dirty="0">
              <a:latin typeface="Georgia" panose="02040502050405020303" pitchFamily="18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556949-0589-D443-89AE-207C14336B1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0051413" y="2158511"/>
            <a:ext cx="352167" cy="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B255FE-A7A5-A745-A86D-0995855D0C92}"/>
              </a:ext>
            </a:extLst>
          </p:cNvPr>
          <p:cNvSpPr txBox="1"/>
          <p:nvPr/>
        </p:nvSpPr>
        <p:spPr>
          <a:xfrm>
            <a:off x="10403580" y="1896901"/>
            <a:ext cx="863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</a:rPr>
              <a:t>n, tweak, 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radix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0A85B-D79F-6547-9468-0B090A2DC315}"/>
              </a:ext>
            </a:extLst>
          </p:cNvPr>
          <p:cNvSpPr txBox="1"/>
          <p:nvPr/>
        </p:nvSpPr>
        <p:spPr>
          <a:xfrm>
            <a:off x="8489366" y="2228979"/>
            <a:ext cx="1482392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Georgia" panose="02040502050405020303" pitchFamily="18" charset="0"/>
              </a:rPr>
              <a:t>PRF(P,R,key)</a:t>
            </a:r>
            <a:br>
              <a:rPr lang="en-US" altLang="ko-KR" sz="1400" b="1">
                <a:latin typeface="Georgia" panose="02040502050405020303" pitchFamily="18" charset="0"/>
              </a:rPr>
            </a:br>
            <a:r>
              <a:rPr lang="en-US" altLang="ko-KR" sz="1200" b="1">
                <a:latin typeface="Georgia" panose="02040502050405020303" pitchFamily="18" charset="0"/>
              </a:rPr>
              <a:t>(</a:t>
            </a:r>
            <a:r>
              <a:rPr lang="en-US" altLang="ko-KR" sz="1300" b="1">
                <a:latin typeface="Georgia" panose="02040502050405020303" pitchFamily="18" charset="0"/>
              </a:rPr>
              <a:t>AES-128-CBC)</a:t>
            </a:r>
            <a:endParaRPr lang="ko-KR" altLang="en-US" sz="1300" b="1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7C6576-45C2-284A-B7A5-BA3DB7F54DC5}"/>
                  </a:ext>
                </a:extLst>
              </p:cNvPr>
              <p:cNvSpPr txBox="1"/>
              <p:nvPr/>
            </p:nvSpPr>
            <p:spPr>
              <a:xfrm>
                <a:off x="6787778" y="2229216"/>
                <a:ext cx="1587635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Georgia" panose="02040502050405020303" pitchFamily="18" charset="0"/>
                  </a:rPr>
                  <a:t>CIPH(</a:t>
                </a:r>
                <a:r>
                  <a:rPr lang="en-US" altLang="ko-KR" sz="1400" b="1" dirty="0" err="1">
                    <a:latin typeface="Georgia" panose="02040502050405020303" pitchFamily="18" charset="0"/>
                  </a:rPr>
                  <a:t>Ri,R,key</a:t>
                </a:r>
                <a:r>
                  <a:rPr lang="en-US" altLang="ko-KR" sz="1400" b="1" dirty="0">
                    <a:latin typeface="Georgia" panose="02040502050405020303" pitchFamily="18" charset="0"/>
                  </a:rPr>
                  <a:t>)</a:t>
                </a:r>
                <a:br>
                  <a:rPr lang="en-US" altLang="ko-KR" sz="1600" b="1" dirty="0">
                    <a:latin typeface="Georgia" panose="02040502050405020303" pitchFamily="18" charset="0"/>
                  </a:rPr>
                </a:br>
                <a:r>
                  <a:rPr lang="en-US" altLang="ko-KR" sz="12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altLang="ko-KR" sz="13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AVX2-PIPO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13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)</a:t>
                </a:r>
                <a:endParaRPr lang="ko-KR" altLang="en-US" sz="1300" b="1" dirty="0">
                  <a:solidFill>
                    <a:srgbClr val="C0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7C6576-45C2-284A-B7A5-BA3DB7F5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778" y="2229216"/>
                <a:ext cx="1587635" cy="507831"/>
              </a:xfrm>
              <a:prstGeom prst="rect">
                <a:avLst/>
              </a:prstGeom>
              <a:blipFill>
                <a:blip r:embed="rId5"/>
                <a:stretch>
                  <a:fillRect l="-1575" t="-2381" r="-1575"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48">
            <a:extLst>
              <a:ext uri="{FF2B5EF4-FFF2-40B4-BE49-F238E27FC236}">
                <a16:creationId xmlns:a16="http://schemas.microsoft.com/office/drawing/2014/main" id="{F6B47DBE-AE1A-6D48-AC9F-2F0D19D04F2A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>
            <a:off x="8375413" y="2482895"/>
            <a:ext cx="113953" cy="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58FE4-85E6-624F-980E-47C4FCE63B82}"/>
                  </a:ext>
                </a:extLst>
              </p:cNvPr>
              <p:cNvSpPr txBox="1"/>
              <p:nvPr/>
            </p:nvSpPr>
            <p:spPr>
              <a:xfrm>
                <a:off x="11461968" y="4127055"/>
                <a:ext cx="3332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58FE4-85E6-624F-980E-47C4FCE6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968" y="4127055"/>
                <a:ext cx="333276" cy="307777"/>
              </a:xfrm>
              <a:prstGeom prst="rect">
                <a:avLst/>
              </a:prstGeom>
              <a:blipFill>
                <a:blip r:embed="rId6"/>
                <a:stretch>
                  <a:fillRect l="-18519" r="-22222" b="-2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6003A03-26F7-6641-9E23-D4254698BD3F}"/>
              </a:ext>
            </a:extLst>
          </p:cNvPr>
          <p:cNvCxnSpPr>
            <a:cxnSpLocks/>
          </p:cNvCxnSpPr>
          <p:nvPr/>
        </p:nvCxnSpPr>
        <p:spPr>
          <a:xfrm>
            <a:off x="11628606" y="3626376"/>
            <a:ext cx="0" cy="49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D2B3B2F-36B5-1246-A519-1F86CD81FC0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1628606" y="4434832"/>
            <a:ext cx="0" cy="388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6F6F40-B2B2-EE44-9106-6B47BC16F95F}"/>
              </a:ext>
            </a:extLst>
          </p:cNvPr>
          <p:cNvCxnSpPr>
            <a:cxnSpLocks/>
            <a:stCxn id="33" idx="3"/>
            <a:endCxn id="22" idx="1"/>
          </p:cNvCxnSpPr>
          <p:nvPr/>
        </p:nvCxnSpPr>
        <p:spPr>
          <a:xfrm flipV="1">
            <a:off x="11214185" y="4280944"/>
            <a:ext cx="247783" cy="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8DEBC9-10FD-D44F-BE8C-060E320385CD}"/>
              </a:ext>
            </a:extLst>
          </p:cNvPr>
          <p:cNvSpPr/>
          <p:nvPr/>
        </p:nvSpPr>
        <p:spPr>
          <a:xfrm>
            <a:off x="7954074" y="3735896"/>
            <a:ext cx="3313323" cy="9660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33CE1BC-8C40-154A-9195-4232DBA9F58B}"/>
              </a:ext>
            </a:extLst>
          </p:cNvPr>
          <p:cNvCxnSpPr>
            <a:cxnSpLocks/>
          </p:cNvCxnSpPr>
          <p:nvPr/>
        </p:nvCxnSpPr>
        <p:spPr>
          <a:xfrm>
            <a:off x="6375684" y="3627062"/>
            <a:ext cx="1" cy="1202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32E021-41F7-4344-8147-1486DF32CF84}"/>
              </a:ext>
            </a:extLst>
          </p:cNvPr>
          <p:cNvCxnSpPr>
            <a:cxnSpLocks/>
          </p:cNvCxnSpPr>
          <p:nvPr/>
        </p:nvCxnSpPr>
        <p:spPr>
          <a:xfrm>
            <a:off x="6375684" y="4277347"/>
            <a:ext cx="1629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61CFE5-B0D2-3D4A-8B2E-AD12B397354F}"/>
              </a:ext>
            </a:extLst>
          </p:cNvPr>
          <p:cNvSpPr txBox="1"/>
          <p:nvPr/>
        </p:nvSpPr>
        <p:spPr>
          <a:xfrm>
            <a:off x="7914727" y="3723980"/>
            <a:ext cx="179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Georgia" panose="02040502050405020303" pitchFamily="18" charset="0"/>
              </a:rPr>
              <a:t>RoundFunction</a:t>
            </a:r>
            <a:endParaRPr lang="ko-KR" altLang="en-US" sz="1600" baseline="-25000" dirty="0">
              <a:latin typeface="Georgia" panose="02040502050405020303" pitchFamily="18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A92652-FBD5-894E-8A3A-68B73E42C25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601907" y="3985590"/>
            <a:ext cx="3521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84707C-7856-E442-88EA-3C3FE90D419D}"/>
              </a:ext>
            </a:extLst>
          </p:cNvPr>
          <p:cNvSpPr txBox="1"/>
          <p:nvPr/>
        </p:nvSpPr>
        <p:spPr>
          <a:xfrm>
            <a:off x="6738090" y="3723980"/>
            <a:ext cx="863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Georgia" panose="02040502050405020303" pitchFamily="18" charset="0"/>
              </a:rPr>
              <a:t>n, tweak, </a:t>
            </a:r>
            <a:br>
              <a:rPr lang="en-US" altLang="ko-KR" sz="1400">
                <a:latin typeface="Georgia" panose="02040502050405020303" pitchFamily="18" charset="0"/>
              </a:rPr>
            </a:br>
            <a:r>
              <a:rPr lang="en-US" altLang="ko-KR" sz="1400">
                <a:latin typeface="Georgia" panose="02040502050405020303" pitchFamily="18" charset="0"/>
              </a:rPr>
              <a:t>radix</a:t>
            </a:r>
            <a:endParaRPr lang="ko-KR" altLang="en-US" sz="140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586443-353F-5F46-A03A-87F1821B631B}"/>
              </a:ext>
            </a:extLst>
          </p:cNvPr>
          <p:cNvSpPr txBox="1"/>
          <p:nvPr/>
        </p:nvSpPr>
        <p:spPr>
          <a:xfrm>
            <a:off x="8004946" y="4027929"/>
            <a:ext cx="1536763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Georgia" panose="02040502050405020303" pitchFamily="18" charset="0"/>
              </a:rPr>
              <a:t>PRF(</a:t>
            </a:r>
            <a:r>
              <a:rPr lang="en-US" altLang="ko-KR" sz="1400" b="1" dirty="0" err="1">
                <a:latin typeface="Georgia" panose="02040502050405020303" pitchFamily="18" charset="0"/>
              </a:rPr>
              <a:t>P,R,key</a:t>
            </a:r>
            <a:r>
              <a:rPr lang="en-US" altLang="ko-KR" sz="1400" b="1" dirty="0">
                <a:latin typeface="Georgia" panose="02040502050405020303" pitchFamily="18" charset="0"/>
              </a:rPr>
              <a:t>)</a:t>
            </a:r>
            <a:br>
              <a:rPr lang="en-US" altLang="ko-KR" sz="1400" b="1" dirty="0">
                <a:latin typeface="Georgia" panose="02040502050405020303" pitchFamily="18" charset="0"/>
              </a:rPr>
            </a:br>
            <a:r>
              <a:rPr lang="en-US" altLang="ko-KR" sz="1200" b="1" dirty="0">
                <a:latin typeface="Georgia" panose="02040502050405020303" pitchFamily="18" charset="0"/>
              </a:rPr>
              <a:t>(</a:t>
            </a:r>
            <a:r>
              <a:rPr lang="en-US" altLang="ko-KR" sz="1300" b="1" dirty="0">
                <a:latin typeface="Georgia" panose="02040502050405020303" pitchFamily="18" charset="0"/>
              </a:rPr>
              <a:t>AES-128-CBC)</a:t>
            </a:r>
            <a:endParaRPr lang="ko-KR" altLang="en-US" sz="1300" b="1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12865-2A08-1D4A-A66E-F428F3AE6F3E}"/>
                  </a:ext>
                </a:extLst>
              </p:cNvPr>
              <p:cNvSpPr txBox="1"/>
              <p:nvPr/>
            </p:nvSpPr>
            <p:spPr>
              <a:xfrm>
                <a:off x="9626550" y="4027929"/>
                <a:ext cx="1587635" cy="5078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Georgia" panose="02040502050405020303" pitchFamily="18" charset="0"/>
                  </a:rPr>
                  <a:t>CIPH(</a:t>
                </a:r>
                <a:r>
                  <a:rPr lang="en-US" altLang="ko-KR" sz="1400" b="1" dirty="0" err="1">
                    <a:latin typeface="Georgia" panose="02040502050405020303" pitchFamily="18" charset="0"/>
                  </a:rPr>
                  <a:t>Ri,R,key</a:t>
                </a:r>
                <a:r>
                  <a:rPr lang="en-US" altLang="ko-KR" sz="1400" b="1" dirty="0">
                    <a:latin typeface="Georgia" panose="02040502050405020303" pitchFamily="18" charset="0"/>
                  </a:rPr>
                  <a:t>)</a:t>
                </a:r>
                <a:br>
                  <a:rPr lang="en-US" altLang="ko-KR" sz="1600" b="1" dirty="0">
                    <a:latin typeface="Georgia" panose="02040502050405020303" pitchFamily="18" charset="0"/>
                  </a:rPr>
                </a:br>
                <a:r>
                  <a:rPr lang="en-US" altLang="ko-KR" sz="12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altLang="ko-KR" sz="13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AVX2-PIPO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13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)</a:t>
                </a:r>
                <a:endParaRPr lang="ko-KR" altLang="en-US" sz="1300" b="1" dirty="0">
                  <a:solidFill>
                    <a:srgbClr val="C0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12865-2A08-1D4A-A66E-F428F3AE6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550" y="4027929"/>
                <a:ext cx="1587635" cy="507831"/>
              </a:xfrm>
              <a:prstGeom prst="rect">
                <a:avLst/>
              </a:prstGeom>
              <a:blipFill>
                <a:blip r:embed="rId7"/>
                <a:stretch>
                  <a:fillRect l="-1575" r="-1575"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72">
            <a:extLst>
              <a:ext uri="{FF2B5EF4-FFF2-40B4-BE49-F238E27FC236}">
                <a16:creationId xmlns:a16="http://schemas.microsoft.com/office/drawing/2014/main" id="{9EC7C70B-918A-1C4C-A34E-2CEC37436529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9541709" y="4281845"/>
            <a:ext cx="848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4">
                <a:extLst>
                  <a:ext uri="{FF2B5EF4-FFF2-40B4-BE49-F238E27FC236}">
                    <a16:creationId xmlns:a16="http://schemas.microsoft.com/office/drawing/2014/main" id="{DFE11531-04AA-C546-8C10-7E40C90F0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3708168"/>
                  </p:ext>
                </p:extLst>
              </p:nvPr>
            </p:nvGraphicFramePr>
            <p:xfrm>
              <a:off x="6006984" y="5710860"/>
              <a:ext cx="5981446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59611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2664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aseline="-250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aseline="-250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4">
                <a:extLst>
                  <a:ext uri="{FF2B5EF4-FFF2-40B4-BE49-F238E27FC236}">
                    <a16:creationId xmlns:a16="http://schemas.microsoft.com/office/drawing/2014/main" id="{DFE11531-04AA-C546-8C10-7E40C90F0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3708168"/>
                  </p:ext>
                </p:extLst>
              </p:nvPr>
            </p:nvGraphicFramePr>
            <p:xfrm>
              <a:off x="6006984" y="5710860"/>
              <a:ext cx="5981446" cy="359474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1659611">
                      <a:extLst>
                        <a:ext uri="{9D8B030D-6E8A-4147-A177-3AD203B41FA5}">
                          <a16:colId xmlns:a16="http://schemas.microsoft.com/office/drawing/2014/main" val="298580464"/>
                        </a:ext>
                      </a:extLst>
                    </a:gridCol>
                    <a:gridCol w="4321835">
                      <a:extLst>
                        <a:ext uri="{9D8B030D-6E8A-4147-A177-3AD203B41FA5}">
                          <a16:colId xmlns:a16="http://schemas.microsoft.com/office/drawing/2014/main" val="2760883482"/>
                        </a:ext>
                      </a:extLst>
                    </a:gridCol>
                  </a:tblGrid>
                  <a:tr h="359474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t="-3448" r="-261832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8"/>
                          <a:stretch>
                            <a:fillRect l="-38416" t="-3448" r="-587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7767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49BBA6-7766-7C46-AB1B-CCA2E6027E28}"/>
                  </a:ext>
                </a:extLst>
              </p:cNvPr>
              <p:cNvSpPr txBox="1"/>
              <p:nvPr/>
            </p:nvSpPr>
            <p:spPr>
              <a:xfrm>
                <a:off x="8521629" y="5186471"/>
                <a:ext cx="2635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49BBA6-7766-7C46-AB1B-CCA2E6027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629" y="5186471"/>
                <a:ext cx="263520" cy="492443"/>
              </a:xfrm>
              <a:prstGeom prst="rect">
                <a:avLst/>
              </a:prstGeom>
              <a:blipFill>
                <a:blip r:embed="rId9"/>
                <a:stretch>
                  <a:fillRect l="-23810" r="-23810" b="-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247198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1137</Words>
  <Application>Microsoft Macintosh PowerPoint</Application>
  <PresentationFormat>와이드스크린</PresentationFormat>
  <Paragraphs>302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HangeulNuri</vt:lpstr>
      <vt:lpstr>맑은 고딕</vt:lpstr>
      <vt:lpstr>Arial</vt:lpstr>
      <vt:lpstr>Cambria Math</vt:lpstr>
      <vt:lpstr>Georgia</vt:lpstr>
      <vt:lpstr>Helvetica</vt:lpstr>
      <vt:lpstr>CryptoCraft 테마</vt:lpstr>
      <vt:lpstr>제목 테마</vt:lpstr>
      <vt:lpstr>FF1 and CTR mode of AVX2-PIPO</vt:lpstr>
      <vt:lpstr>PowerPoint 프레젠테이션</vt:lpstr>
      <vt:lpstr>AVX2-PIPO 구현 정리</vt:lpstr>
      <vt:lpstr>AVX2-PIPO 구현 정리</vt:lpstr>
      <vt:lpstr>AVX2-PIPO 구현 정리</vt:lpstr>
      <vt:lpstr>AVX2-PIPO 구현 정리</vt:lpstr>
      <vt:lpstr>AVX2-PIPO 정리  </vt:lpstr>
      <vt:lpstr>AVX2-PIPO 성능 평가</vt:lpstr>
      <vt:lpstr>AVX2-PIPO-FF1</vt:lpstr>
      <vt:lpstr>AVX2-PIPO-FF1 구현 결과</vt:lpstr>
      <vt:lpstr>AVX2-PIPO-FF1 응용 및 성능 비교</vt:lpstr>
      <vt:lpstr>AVX2-PIPO-FF1 응용 및 성능 비교</vt:lpstr>
      <vt:lpstr>AVX2-PIPO-FF1 응용 및 성능 비교</vt:lpstr>
      <vt:lpstr>AVX2-PIPO-FF1 응용 및 성능 비교</vt:lpstr>
      <vt:lpstr>AVX2-PIPO-CTR</vt:lpstr>
      <vt:lpstr>AVX2-PIPO-CTR</vt:lpstr>
      <vt:lpstr>AVX2-PIPO-CTR 구현 결과</vt:lpstr>
      <vt:lpstr>AVX2-PIPO-CTR 구현 결과</vt:lpstr>
      <vt:lpstr>AVX2-PIPO-CTR 응용</vt:lpstr>
      <vt:lpstr>AVX2-PIPO-CTR 응용</vt:lpstr>
      <vt:lpstr>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현지</cp:lastModifiedBy>
  <cp:revision>103</cp:revision>
  <dcterms:created xsi:type="dcterms:W3CDTF">2019-03-05T04:29:07Z</dcterms:created>
  <dcterms:modified xsi:type="dcterms:W3CDTF">2021-06-06T11:34:42Z</dcterms:modified>
</cp:coreProperties>
</file>